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8" r:id="rId2"/>
    <p:sldId id="259" r:id="rId3"/>
    <p:sldId id="257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78079C-81BE-4CC8-A747-B7D44F5C0887}" type="datetimeFigureOut">
              <a:rPr lang="es-ES" smtClean="0"/>
              <a:t>16/03/2023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5639C4-CE26-4932-A039-D8580D7A35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15654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5639C4-CE26-4932-A039-D8580D7A35BC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54144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AAAA9-A8AC-41AE-8778-15287C02319C}" type="datetimeFigureOut">
              <a:rPr lang="es-ES" smtClean="0"/>
              <a:t>16/03/2023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1BD69-223C-43F2-9A60-51B62069D19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8725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AAAA9-A8AC-41AE-8778-15287C02319C}" type="datetimeFigureOut">
              <a:rPr lang="es-ES" smtClean="0"/>
              <a:t>16/03/2023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1BD69-223C-43F2-9A60-51B62069D19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3276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AAAA9-A8AC-41AE-8778-15287C02319C}" type="datetimeFigureOut">
              <a:rPr lang="es-ES" smtClean="0"/>
              <a:t>16/03/2023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1BD69-223C-43F2-9A60-51B62069D19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85105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AAAA9-A8AC-41AE-8778-15287C02319C}" type="datetimeFigureOut">
              <a:rPr lang="es-ES" smtClean="0"/>
              <a:t>16/03/2023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1BD69-223C-43F2-9A60-51B62069D19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84508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AAAA9-A8AC-41AE-8778-15287C02319C}" type="datetimeFigureOut">
              <a:rPr lang="es-ES" smtClean="0"/>
              <a:t>16/03/2023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1BD69-223C-43F2-9A60-51B62069D19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11432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AAAA9-A8AC-41AE-8778-15287C02319C}" type="datetimeFigureOut">
              <a:rPr lang="es-ES" smtClean="0"/>
              <a:t>16/03/2023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1BD69-223C-43F2-9A60-51B62069D19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60484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AAAA9-A8AC-41AE-8778-15287C02319C}" type="datetimeFigureOut">
              <a:rPr lang="es-ES" smtClean="0"/>
              <a:t>16/03/2023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1BD69-223C-43F2-9A60-51B62069D19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02940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AAAA9-A8AC-41AE-8778-15287C02319C}" type="datetimeFigureOut">
              <a:rPr lang="es-ES" smtClean="0"/>
              <a:t>16/03/2023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1BD69-223C-43F2-9A60-51B62069D19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54172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AAAA9-A8AC-41AE-8778-15287C02319C}" type="datetimeFigureOut">
              <a:rPr lang="es-ES" smtClean="0"/>
              <a:t>16/03/2023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1BD69-223C-43F2-9A60-51B62069D19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9019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AAAA9-A8AC-41AE-8778-15287C02319C}" type="datetimeFigureOut">
              <a:rPr lang="es-ES" smtClean="0"/>
              <a:t>16/03/2023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1BD69-223C-43F2-9A60-51B62069D19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2088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AAAA9-A8AC-41AE-8778-15287C02319C}" type="datetimeFigureOut">
              <a:rPr lang="es-ES" smtClean="0"/>
              <a:t>16/03/2023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1BD69-223C-43F2-9A60-51B62069D19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52053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8AAAA9-A8AC-41AE-8778-15287C02319C}" type="datetimeFigureOut">
              <a:rPr lang="es-ES" smtClean="0"/>
              <a:t>16/03/2023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81BD69-223C-43F2-9A60-51B62069D19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16179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5417" y="0"/>
            <a:ext cx="12108873" cy="2387600"/>
          </a:xfrm>
        </p:spPr>
        <p:txBody>
          <a:bodyPr>
            <a:normAutofit fontScale="90000"/>
          </a:bodyPr>
          <a:lstStyle/>
          <a:p>
            <a:r>
              <a:rPr lang="es-ES" b="1" dirty="0"/>
              <a:t>A</a:t>
            </a:r>
            <a:r>
              <a:rPr lang="es-ES" b="1" dirty="0" smtClean="0"/>
              <a:t>ceptar </a:t>
            </a:r>
            <a:r>
              <a:rPr lang="es-ES" b="1" dirty="0"/>
              <a:t>términos y empeorar condiciones. Economías de reparto y subjetividades del </a:t>
            </a:r>
            <a:r>
              <a:rPr lang="es-ES" b="1" dirty="0" err="1" smtClean="0"/>
              <a:t>delivery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60945" y="2466109"/>
            <a:ext cx="9144000" cy="2364668"/>
          </a:xfrm>
        </p:spPr>
        <p:txBody>
          <a:bodyPr>
            <a:normAutofit fontScale="92500" lnSpcReduction="20000"/>
          </a:bodyPr>
          <a:lstStyle/>
          <a:p>
            <a:r>
              <a:rPr lang="es-ES" sz="3600" dirty="0" smtClean="0"/>
              <a:t>III Jornadas de Sociología Mar del Plata</a:t>
            </a:r>
          </a:p>
          <a:p>
            <a:r>
              <a:rPr lang="es-ES" sz="3200" dirty="0" smtClean="0"/>
              <a:t>Piñeiro </a:t>
            </a:r>
            <a:r>
              <a:rPr lang="es-ES" sz="3200" dirty="0" smtClean="0"/>
              <a:t>Aguiar, Eleder</a:t>
            </a:r>
          </a:p>
          <a:p>
            <a:r>
              <a:rPr lang="es-ES" sz="3200" dirty="0" err="1" smtClean="0"/>
              <a:t>Universidade</a:t>
            </a:r>
            <a:r>
              <a:rPr lang="es-ES" sz="3200" dirty="0" smtClean="0"/>
              <a:t> </a:t>
            </a:r>
            <a:r>
              <a:rPr lang="es-ES" sz="3200" dirty="0" smtClean="0"/>
              <a:t>da </a:t>
            </a:r>
            <a:r>
              <a:rPr lang="es-ES" sz="3200" dirty="0" smtClean="0"/>
              <a:t>Coruña</a:t>
            </a:r>
          </a:p>
          <a:p>
            <a:r>
              <a:rPr lang="es-ES" sz="3200" dirty="0" smtClean="0"/>
              <a:t>elederpa1983@gmail.com</a:t>
            </a:r>
          </a:p>
          <a:p>
            <a:r>
              <a:rPr lang="es-ES" sz="3600" dirty="0" smtClean="0"/>
              <a:t>16,17 marzo 2023</a:t>
            </a:r>
            <a:endParaRPr lang="es-ES" sz="3600" dirty="0" smtClean="0"/>
          </a:p>
          <a:p>
            <a:endParaRPr lang="es-ES" dirty="0"/>
          </a:p>
        </p:txBody>
      </p:sp>
      <p:pic>
        <p:nvPicPr>
          <p:cNvPr id="4" name="Imagen 3" descr="https://www.aei.gob.es/sites/default/files/page/imagen-institucional/MICINN_Gob_Web_AEI_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277" y="5180214"/>
            <a:ext cx="5659120" cy="109728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ángulo 4"/>
          <p:cNvSpPr/>
          <p:nvPr/>
        </p:nvSpPr>
        <p:spPr>
          <a:xfrm>
            <a:off x="5560290" y="5180214"/>
            <a:ext cx="6631709" cy="1170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01F1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Proyecto RIDERS: </a:t>
            </a:r>
            <a:r>
              <a:rPr kumimoji="0" lang="es-ES" sz="1150" b="0" i="0" u="none" strike="noStrike" kern="1200" cap="none" spc="0" normalizeH="0" baseline="0" noProof="0" dirty="0" smtClean="0">
                <a:ln>
                  <a:noFill/>
                </a:ln>
                <a:solidFill>
                  <a:srgbClr val="201F1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PID2020-115170RB-100</a:t>
            </a:r>
            <a:endParaRPr kumimoji="0" lang="es-ES" sz="11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01F1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Culturas Emergentes de precariedad móvil en la GIG </a:t>
            </a:r>
            <a:r>
              <a:rPr kumimoji="0" lang="es-ES" sz="9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01F1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economy</a:t>
            </a:r>
            <a:r>
              <a:rPr kumimoji="0" lang="es-E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01F1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digital: Un estudio de caso sobre el sector de comida a domicilio en España</a:t>
            </a:r>
            <a:endParaRPr kumimoji="0" lang="es-ES" sz="11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01F1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Financiación</a:t>
            </a:r>
            <a:r>
              <a:rPr kumimoji="0" lang="es-E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01F1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MCIN / AEI /10.13039/501100011033/</a:t>
            </a:r>
            <a:endParaRPr kumimoji="0" lang="es-ES" sz="11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01F1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Investigadora Principal: </a:t>
            </a:r>
            <a:r>
              <a:rPr kumimoji="0" lang="es-E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01F1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Maribel Casas-Cortés, </a:t>
            </a:r>
            <a:r>
              <a:rPr kumimoji="0" lang="es-ES" sz="9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01F1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Grant</a:t>
            </a:r>
            <a:r>
              <a:rPr kumimoji="0" lang="es-E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01F1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Ramón y Cajal 2018-024990-I, financiada por MCIN/AEI /10.13039/501100011033/ y el Fondo Social Europeo "FSE invierte en tu futuro”.</a:t>
            </a:r>
            <a:endParaRPr kumimoji="0" lang="es-ES" sz="11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01F1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Institución:</a:t>
            </a:r>
            <a:r>
              <a:rPr kumimoji="0" lang="es-E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01F1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Universidad de Zaragoza</a:t>
            </a:r>
            <a:endParaRPr kumimoji="0" lang="es-E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2128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Í</a:t>
            </a:r>
            <a:r>
              <a:rPr lang="es-ES" dirty="0" smtClean="0"/>
              <a:t>ndice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Un proyecto</a:t>
            </a:r>
          </a:p>
          <a:p>
            <a:r>
              <a:rPr lang="es-ES" dirty="0" smtClean="0"/>
              <a:t>Varios métodos</a:t>
            </a:r>
          </a:p>
          <a:p>
            <a:r>
              <a:rPr lang="es-ES" dirty="0" smtClean="0"/>
              <a:t>Una reflexión teórica</a:t>
            </a:r>
          </a:p>
          <a:p>
            <a:r>
              <a:rPr lang="es-ES" dirty="0" smtClean="0"/>
              <a:t>Algunos resultados</a:t>
            </a:r>
          </a:p>
          <a:p>
            <a:r>
              <a:rPr lang="es-ES" dirty="0" smtClean="0"/>
              <a:t>¿Conclusiones?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558043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-1" y="0"/>
            <a:ext cx="12118109" cy="6858000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s-ES" dirty="0"/>
              <a:t>N</a:t>
            </a:r>
            <a:r>
              <a:rPr lang="es-ES" dirty="0" smtClean="0"/>
              <a:t>o se ha controvertido (y, además, fue acreditado por los inspectores laborales) que los repartidores prestaron servicios personales e </a:t>
            </a:r>
            <a:r>
              <a:rPr lang="es-ES" dirty="0" err="1" smtClean="0"/>
              <a:t>infungibles</a:t>
            </a:r>
            <a:r>
              <a:rPr lang="es-ES" dirty="0" smtClean="0"/>
              <a:t> para “</a:t>
            </a:r>
            <a:r>
              <a:rPr lang="es-ES" dirty="0" err="1" smtClean="0"/>
              <a:t>Rappi</a:t>
            </a:r>
            <a:r>
              <a:rPr lang="es-ES" dirty="0" smtClean="0"/>
              <a:t>”. Amén de que </a:t>
            </a:r>
            <a:r>
              <a:rPr lang="es-ES" u="sng" dirty="0" smtClean="0"/>
              <a:t>resulta evidente que los repartidores prestan un servicio personal y arriesgan su cuerpo todos los días </a:t>
            </a:r>
            <a:r>
              <a:rPr lang="es-ES" dirty="0" smtClean="0"/>
              <a:t>al distribuir (de ordinario, en motos o bicicletas) los productos que la empresa les encomienda por medio de la aplicación, el carácter </a:t>
            </a:r>
            <a:r>
              <a:rPr lang="es-ES" dirty="0" err="1" smtClean="0"/>
              <a:t>infungible</a:t>
            </a:r>
            <a:r>
              <a:rPr lang="es-ES" dirty="0"/>
              <a:t> </a:t>
            </a:r>
            <a:r>
              <a:rPr lang="es-ES" dirty="0" smtClean="0"/>
              <a:t>de la prestación queda demostrado con la documental acompañada por la propia empresa, pues de los </a:t>
            </a:r>
            <a:r>
              <a:rPr lang="es-ES" u="sng" dirty="0" smtClean="0"/>
              <a:t>"términos y condiciones" que, a modo de contrato de adhesión, se les hace suscribir a los mismos cuando ingresan a prestar servicios </a:t>
            </a:r>
            <a:r>
              <a:rPr lang="es-ES" dirty="0" smtClean="0"/>
              <a:t>(y tiene un carácter "obligatorio y vinculante", según se establece allí), surge que la cuenta personal que se asigna a cada "</a:t>
            </a:r>
            <a:r>
              <a:rPr lang="es-ES" dirty="0" err="1" smtClean="0"/>
              <a:t>rappitendero</a:t>
            </a:r>
            <a:r>
              <a:rPr lang="es-ES" dirty="0" smtClean="0"/>
              <a:t>" para poder conectarse a la aplicación y realizar las tareas de reparto, </a:t>
            </a:r>
            <a:r>
              <a:rPr lang="es-ES" u="sng" dirty="0" smtClean="0"/>
              <a:t>es "personal, única e intransferible", y que cada repartidor solo puede tener una sola cuenta y esta no puede ser cedida ni delegada hacia terceros, pues en caso contrario la cuenta es inhabilitada o cancelada </a:t>
            </a:r>
            <a:r>
              <a:rPr lang="es-ES" dirty="0" smtClean="0"/>
              <a:t>(ver cláusula primera, punto 1.4 del documento denominado "Términos y condiciones- </a:t>
            </a:r>
            <a:r>
              <a:rPr lang="es-ES" dirty="0" err="1" smtClean="0"/>
              <a:t>Rappitenderos</a:t>
            </a:r>
            <a:r>
              <a:rPr lang="es-ES" dirty="0" smtClean="0"/>
              <a:t>", agregado a fs. 55 y ss. Del expediente administrativo electrónico anexado a esta causa). Queda claro, pues que la actividad que realizan estos repartidores no es sino la prestación personal e </a:t>
            </a:r>
            <a:r>
              <a:rPr lang="es-ES" dirty="0" err="1" smtClean="0"/>
              <a:t>infungible</a:t>
            </a:r>
            <a:r>
              <a:rPr lang="es-ES" dirty="0" smtClean="0"/>
              <a:t>, dirigida por otro, que nuestra legislación califica como trabajo (arts. 4, 21 y 37, LCT)". (Citado en </a:t>
            </a:r>
            <a:r>
              <a:rPr lang="es-ES" dirty="0" err="1" smtClean="0"/>
              <a:t>Foddanu</a:t>
            </a:r>
            <a:r>
              <a:rPr lang="es-ES" dirty="0" smtClean="0"/>
              <a:t>, 2022, p. 32)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928430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/>
              <a:t>Un proyecto</a:t>
            </a:r>
            <a:endParaRPr lang="es-ES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1825624"/>
            <a:ext cx="12192000" cy="5032375"/>
          </a:xfrm>
        </p:spPr>
        <p:txBody>
          <a:bodyPr/>
          <a:lstStyle/>
          <a:p>
            <a:r>
              <a:rPr lang="es-ES" dirty="0" smtClean="0"/>
              <a:t>3 años, 5 ciudades, 2 equipos, 5 ejes </a:t>
            </a:r>
          </a:p>
          <a:p>
            <a:r>
              <a:rPr lang="es-ES" dirty="0" smtClean="0"/>
              <a:t>Varias Plataformas</a:t>
            </a:r>
          </a:p>
          <a:p>
            <a:r>
              <a:rPr lang="es-ES" dirty="0" smtClean="0"/>
              <a:t>Punto partida: Ley </a:t>
            </a:r>
            <a:r>
              <a:rPr lang="es-ES" dirty="0" err="1" smtClean="0"/>
              <a:t>Rider</a:t>
            </a:r>
            <a:r>
              <a:rPr lang="es-ES" dirty="0" smtClean="0"/>
              <a:t>. Debate </a:t>
            </a:r>
          </a:p>
          <a:p>
            <a:pPr marL="0" indent="0">
              <a:buNone/>
            </a:pPr>
            <a:r>
              <a:rPr lang="es-ES" dirty="0"/>
              <a:t>s</a:t>
            </a:r>
            <a:r>
              <a:rPr lang="es-ES" dirty="0" smtClean="0"/>
              <a:t>obre falsos autónomos/as</a:t>
            </a:r>
          </a:p>
          <a:p>
            <a:endParaRPr lang="es-ES" dirty="0"/>
          </a:p>
          <a:p>
            <a:r>
              <a:rPr lang="es-ES" dirty="0" smtClean="0"/>
              <a:t>¿Otro algoritmo es posible?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35481" t="24468" r="22714" b="6357"/>
          <a:stretch/>
        </p:blipFill>
        <p:spPr>
          <a:xfrm>
            <a:off x="5800436" y="0"/>
            <a:ext cx="6391564" cy="671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7582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84382" y="0"/>
            <a:ext cx="10515600" cy="761711"/>
          </a:xfrm>
        </p:spPr>
        <p:txBody>
          <a:bodyPr/>
          <a:lstStyle/>
          <a:p>
            <a:r>
              <a:rPr lang="es-ES" dirty="0" smtClean="0"/>
              <a:t>Varios Métodos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676400" y="1027906"/>
            <a:ext cx="10515600" cy="5503430"/>
          </a:xfrm>
        </p:spPr>
        <p:txBody>
          <a:bodyPr>
            <a:normAutofit/>
          </a:bodyPr>
          <a:lstStyle/>
          <a:p>
            <a:pPr algn="r"/>
            <a:r>
              <a:rPr lang="es-ES" dirty="0" smtClean="0"/>
              <a:t>Itinerante</a:t>
            </a:r>
          </a:p>
          <a:p>
            <a:pPr algn="r"/>
            <a:r>
              <a:rPr lang="es-ES" dirty="0" smtClean="0"/>
              <a:t>Ritmos, pausas, esperas</a:t>
            </a:r>
          </a:p>
          <a:p>
            <a:pPr algn="r"/>
            <a:r>
              <a:rPr lang="es-ES" dirty="0" smtClean="0"/>
              <a:t>Tácticas del cuerpo</a:t>
            </a:r>
          </a:p>
          <a:p>
            <a:pPr algn="r"/>
            <a:r>
              <a:rPr lang="es-ES" dirty="0" smtClean="0"/>
              <a:t>Hacer sombra</a:t>
            </a:r>
          </a:p>
          <a:p>
            <a:pPr algn="r"/>
            <a:r>
              <a:rPr lang="es-ES" dirty="0" smtClean="0"/>
              <a:t>Antropología encarnada</a:t>
            </a:r>
          </a:p>
          <a:p>
            <a:pPr algn="r"/>
            <a:endParaRPr lang="es-ES" dirty="0"/>
          </a:p>
          <a:p>
            <a:pPr algn="r"/>
            <a:r>
              <a:rPr lang="es-ES" dirty="0" smtClean="0"/>
              <a:t>¿Cómo denominar la autoformación </a:t>
            </a:r>
          </a:p>
          <a:p>
            <a:pPr marL="0" indent="0" algn="r">
              <a:buNone/>
            </a:pPr>
            <a:r>
              <a:rPr lang="es-ES" dirty="0" smtClean="0"/>
              <a:t>de grupos de nuestros/as investigados/as? </a:t>
            </a:r>
          </a:p>
          <a:p>
            <a:pPr marL="0" indent="0" algn="r">
              <a:buNone/>
            </a:pPr>
            <a:r>
              <a:rPr lang="es-ES" dirty="0" smtClean="0"/>
              <a:t>¿Investigación colaborativa </a:t>
            </a:r>
            <a:r>
              <a:rPr lang="es-ES" dirty="0" err="1" smtClean="0"/>
              <a:t>emic</a:t>
            </a:r>
            <a:r>
              <a:rPr lang="es-ES" dirty="0" smtClean="0"/>
              <a:t>?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419"/>
            <a:ext cx="5985164" cy="6248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6644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558511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Una reflexión teórica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558510"/>
            <a:ext cx="12192000" cy="6299489"/>
          </a:xfrm>
        </p:spPr>
        <p:txBody>
          <a:bodyPr>
            <a:normAutofit/>
          </a:bodyPr>
          <a:lstStyle/>
          <a:p>
            <a:pPr marL="342900" indent="-342900"/>
            <a:r>
              <a:rPr lang="es-ES" dirty="0" err="1" smtClean="0"/>
              <a:t>Véliz</a:t>
            </a:r>
            <a:r>
              <a:rPr lang="es-ES" dirty="0"/>
              <a:t>: “Privacidad es poder”</a:t>
            </a:r>
          </a:p>
          <a:p>
            <a:pPr marL="342900" indent="-342900"/>
            <a:r>
              <a:rPr lang="es-ES" dirty="0" err="1"/>
              <a:t>Canclini</a:t>
            </a:r>
            <a:r>
              <a:rPr lang="es-ES" dirty="0"/>
              <a:t>: “Ciudadanos gestionados por algoritmos</a:t>
            </a:r>
            <a:r>
              <a:rPr lang="es-ES" dirty="0" smtClean="0"/>
              <a:t>”</a:t>
            </a:r>
          </a:p>
          <a:p>
            <a:pPr marL="342900" indent="-342900"/>
            <a:r>
              <a:rPr lang="es-ES" dirty="0" smtClean="0"/>
              <a:t>Laval y </a:t>
            </a:r>
            <a:r>
              <a:rPr lang="es-ES" dirty="0" err="1" smtClean="0"/>
              <a:t>Dardot</a:t>
            </a:r>
            <a:r>
              <a:rPr lang="es-ES" dirty="0" smtClean="0"/>
              <a:t>: “La nueva razón del mundo”</a:t>
            </a:r>
          </a:p>
          <a:p>
            <a:pPr marL="0" indent="0" algn="ctr">
              <a:buNone/>
            </a:pPr>
            <a:r>
              <a:rPr lang="es-ES" dirty="0" smtClean="0"/>
              <a:t>“</a:t>
            </a:r>
            <a:r>
              <a:rPr lang="es-ES" dirty="0"/>
              <a:t>El neoliberalismo no es solo </a:t>
            </a:r>
            <a:r>
              <a:rPr lang="es-ES" dirty="0" err="1"/>
              <a:t>reformulador</a:t>
            </a:r>
            <a:r>
              <a:rPr lang="es-ES" dirty="0"/>
              <a:t> de reglas, de instituciones, de derechos, es también </a:t>
            </a:r>
            <a:r>
              <a:rPr lang="es-ES" i="1" dirty="0"/>
              <a:t>productor</a:t>
            </a:r>
            <a:r>
              <a:rPr lang="es-ES" dirty="0"/>
              <a:t> de cierto tipo de relaciones sociales, de maneras de vivir, de ciertas subjetividades (…) está en juego, nada más y nada menos, la forma de existencia [que] define cierta norma de vida [que] obliga a cada uno a vivir en un universo de </a:t>
            </a:r>
            <a:r>
              <a:rPr lang="es-ES" u="sng" dirty="0"/>
              <a:t>competencia generalizada </a:t>
            </a:r>
            <a:r>
              <a:rPr lang="es-ES" dirty="0"/>
              <a:t>(…) empuja a justificar desigualdades cada vez mayores, transforma también al individuo, que en adelante es llamado a convertirse y a conducirse como una empresa” (Laval y </a:t>
            </a:r>
            <a:r>
              <a:rPr lang="es-ES" dirty="0" err="1"/>
              <a:t>Dardot</a:t>
            </a:r>
            <a:r>
              <a:rPr lang="es-ES" dirty="0"/>
              <a:t>, </a:t>
            </a:r>
            <a:r>
              <a:rPr lang="es-ES" i="1" dirty="0" smtClean="0"/>
              <a:t>2015</a:t>
            </a:r>
            <a:r>
              <a:rPr lang="es-ES" i="1" dirty="0"/>
              <a:t>, p14)</a:t>
            </a:r>
          </a:p>
          <a:p>
            <a:pPr algn="ctr"/>
            <a:r>
              <a:rPr lang="es-ES" i="1" u="sng" dirty="0"/>
              <a:t>Excedente conductual </a:t>
            </a:r>
            <a:r>
              <a:rPr lang="es-ES" i="1" dirty="0"/>
              <a:t>(</a:t>
            </a:r>
            <a:r>
              <a:rPr lang="es-ES" i="1" dirty="0" err="1" smtClean="0"/>
              <a:t>Zuboff</a:t>
            </a:r>
            <a:r>
              <a:rPr lang="es-ES" i="1" dirty="0" smtClean="0"/>
              <a:t>, en “Capitalismo de la vigilancia): </a:t>
            </a:r>
            <a:r>
              <a:rPr lang="es-ES" i="1" dirty="0"/>
              <a:t>Extraer y utilizar datos para dirigir anuncios, </a:t>
            </a:r>
            <a:r>
              <a:rPr lang="es-ES" i="1" u="sng" dirty="0"/>
              <a:t>predecir </a:t>
            </a:r>
            <a:r>
              <a:rPr lang="es-ES" i="1" dirty="0"/>
              <a:t>y cambiar el comportamiento. </a:t>
            </a:r>
            <a:endParaRPr lang="es-ES" i="1" dirty="0" smtClean="0"/>
          </a:p>
          <a:p>
            <a:pPr marL="0" indent="0" algn="ctr">
              <a:buNone/>
            </a:pPr>
            <a:r>
              <a:rPr lang="es-ES" i="1" dirty="0" smtClean="0"/>
              <a:t>En </a:t>
            </a:r>
            <a:r>
              <a:rPr lang="es-ES" i="1" dirty="0" err="1" smtClean="0"/>
              <a:t>Riders</a:t>
            </a:r>
            <a:r>
              <a:rPr lang="es-ES" i="1" dirty="0" smtClean="0"/>
              <a:t>: rankings, intuir algoritmo, predecir conducta, anticipar respuestas…estar en los locales antes de que llegue la demanda </a:t>
            </a:r>
            <a:endParaRPr lang="es-ES" i="1" dirty="0"/>
          </a:p>
          <a:p>
            <a:pPr marL="342900" indent="-342900"/>
            <a:endParaRPr lang="es-ES" dirty="0" smtClean="0"/>
          </a:p>
          <a:p>
            <a:pPr marL="342900" indent="-342900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549338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595457"/>
          </a:xfrm>
        </p:spPr>
        <p:txBody>
          <a:bodyPr>
            <a:normAutofit fontScale="90000"/>
          </a:bodyPr>
          <a:lstStyle/>
          <a:p>
            <a:r>
              <a:rPr lang="es-ES" b="1" dirty="0" smtClean="0"/>
              <a:t>Algunos resultados</a:t>
            </a:r>
            <a:endParaRPr lang="es-ES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-1" y="480290"/>
            <a:ext cx="12127345" cy="6377709"/>
          </a:xfrm>
        </p:spPr>
        <p:txBody>
          <a:bodyPr>
            <a:normAutofit/>
          </a:bodyPr>
          <a:lstStyle/>
          <a:p>
            <a:r>
              <a:rPr lang="es-ES" sz="2400" dirty="0" smtClean="0"/>
              <a:t>Aceptar términos equivale a viejos contratos; </a:t>
            </a:r>
            <a:r>
              <a:rPr lang="es-ES" sz="2400" dirty="0"/>
              <a:t>Bloqueo equivale a </a:t>
            </a:r>
            <a:r>
              <a:rPr lang="es-ES" sz="2400" dirty="0" smtClean="0"/>
              <a:t>despido</a:t>
            </a:r>
          </a:p>
          <a:p>
            <a:r>
              <a:rPr lang="es-ES" sz="2400" dirty="0" smtClean="0"/>
              <a:t>Inseguridad e inmovilidad social vs autonomía y pronto pago</a:t>
            </a:r>
          </a:p>
          <a:p>
            <a:r>
              <a:rPr lang="es-ES" sz="2400" dirty="0" smtClean="0"/>
              <a:t>¿Refuerzo de la cadena global de cuidados?</a:t>
            </a:r>
          </a:p>
          <a:p>
            <a:r>
              <a:rPr lang="es-ES" sz="2400" dirty="0" smtClean="0"/>
              <a:t>Nuevos asociacionismos y protestas: bocinazos, desconexiones, “apretar” a locales, recuperar motos, nuevos sindicatos, solidaridad </a:t>
            </a:r>
            <a:r>
              <a:rPr lang="es-ES" sz="2400" dirty="0" err="1" smtClean="0"/>
              <a:t>wsp</a:t>
            </a:r>
            <a:r>
              <a:rPr lang="es-ES" sz="2400" dirty="0" smtClean="0"/>
              <a:t>. </a:t>
            </a:r>
          </a:p>
          <a:p>
            <a:r>
              <a:rPr lang="es-ES" sz="2400" dirty="0" smtClean="0"/>
              <a:t>Alquiler de cuentas como fenómeno generalizado: ser el propio jefe de tu no-empleado</a:t>
            </a:r>
            <a:endParaRPr lang="es-ES" sz="24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11054"/>
            <a:ext cx="12192000" cy="3846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6256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567748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¿Conclusiones?: devenir homo </a:t>
            </a:r>
            <a:r>
              <a:rPr lang="es-ES" dirty="0" err="1" smtClean="0"/>
              <a:t>rider</a:t>
            </a:r>
            <a:endParaRPr lang="es-E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600" y="1062182"/>
            <a:ext cx="6822380" cy="531233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17500" t="31852" r="18500" b="15407"/>
          <a:stretch/>
        </p:blipFill>
        <p:spPr>
          <a:xfrm>
            <a:off x="6474691" y="567748"/>
            <a:ext cx="5624945" cy="6123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557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39800" y="0"/>
            <a:ext cx="10515600" cy="61393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Muchas gracias por su atención</a:t>
            </a:r>
            <a:endParaRPr lang="es-E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613930"/>
            <a:ext cx="12192000" cy="6244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10131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658</Words>
  <Application>Microsoft Office PowerPoint</Application>
  <PresentationFormat>Panorámica</PresentationFormat>
  <Paragraphs>51</Paragraphs>
  <Slides>9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Tema de Office</vt:lpstr>
      <vt:lpstr>Aceptar términos y empeorar condiciones. Economías de reparto y subjetividades del delivery</vt:lpstr>
      <vt:lpstr>Índice</vt:lpstr>
      <vt:lpstr>Presentación de PowerPoint</vt:lpstr>
      <vt:lpstr>Un proyecto</vt:lpstr>
      <vt:lpstr>Varios Métodos</vt:lpstr>
      <vt:lpstr>Una reflexión teórica</vt:lpstr>
      <vt:lpstr>Algunos resultados</vt:lpstr>
      <vt:lpstr>¿Conclusiones?: devenir homo rider</vt:lpstr>
      <vt:lpstr>Muchas gracias por su atención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Eleder Piñeiro Aguiar</dc:creator>
  <cp:lastModifiedBy>Eleder Piñeiro Aguiar</cp:lastModifiedBy>
  <cp:revision>5</cp:revision>
  <dcterms:created xsi:type="dcterms:W3CDTF">2023-03-15T15:06:41Z</dcterms:created>
  <dcterms:modified xsi:type="dcterms:W3CDTF">2023-03-16T12:31:09Z</dcterms:modified>
</cp:coreProperties>
</file>