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1" r:id="rId2"/>
    <p:sldId id="258" r:id="rId3"/>
    <p:sldId id="259" r:id="rId4"/>
    <p:sldId id="257" r:id="rId5"/>
    <p:sldId id="260" r:id="rId6"/>
    <p:sldId id="261" r:id="rId7"/>
    <p:sldId id="263" r:id="rId8"/>
    <p:sldId id="264" r:id="rId9"/>
    <p:sldId id="265" r:id="rId10"/>
    <p:sldId id="267" r:id="rId11"/>
    <p:sldId id="266" r:id="rId12"/>
    <p:sldId id="268" r:id="rId13"/>
    <p:sldId id="269" r:id="rId14"/>
    <p:sldId id="272" r:id="rId15"/>
    <p:sldId id="273" r:id="rId16"/>
    <p:sldId id="274" r:id="rId17"/>
    <p:sldId id="275" r:id="rId18"/>
    <p:sldId id="262" r:id="rId19"/>
    <p:sldId id="276" r:id="rId2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2B3AE2-4243-4C2A-97EC-DE12424723F7}" type="datetimeFigureOut">
              <a:rPr lang="es-ES" smtClean="0"/>
              <a:t>16/11/2022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B24EB-DCF1-49B0-8721-5A4305CCA409}" type="slidenum">
              <a:rPr lang="es-ES" smtClean="0"/>
              <a:t>‹Nº›</a:t>
            </a:fld>
            <a:endParaRPr lang="es-ES"/>
          </a:p>
        </p:txBody>
      </p:sp>
    </p:spTree>
    <p:extLst>
      <p:ext uri="{BB962C8B-B14F-4D97-AF65-F5344CB8AC3E}">
        <p14:creationId xmlns:p14="http://schemas.microsoft.com/office/powerpoint/2010/main" val="3942133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2BB24EB-DCF1-49B0-8721-5A4305CCA409}" type="slidenum">
              <a:rPr lang="es-ES" smtClean="0"/>
              <a:t>4</a:t>
            </a:fld>
            <a:endParaRPr lang="es-ES"/>
          </a:p>
        </p:txBody>
      </p:sp>
    </p:spTree>
    <p:extLst>
      <p:ext uri="{BB962C8B-B14F-4D97-AF65-F5344CB8AC3E}">
        <p14:creationId xmlns:p14="http://schemas.microsoft.com/office/powerpoint/2010/main" val="265817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2BB24EB-DCF1-49B0-8721-5A4305CCA409}" type="slidenum">
              <a:rPr lang="es-ES" smtClean="0"/>
              <a:t>15</a:t>
            </a:fld>
            <a:endParaRPr lang="es-ES"/>
          </a:p>
        </p:txBody>
      </p:sp>
    </p:spTree>
    <p:extLst>
      <p:ext uri="{BB962C8B-B14F-4D97-AF65-F5344CB8AC3E}">
        <p14:creationId xmlns:p14="http://schemas.microsoft.com/office/powerpoint/2010/main" val="35154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EB2D2247-0F38-44BC-9D6C-FDAC9E3ECC11}" type="datetimeFigureOut">
              <a:rPr lang="es-ES" smtClean="0"/>
              <a:t>16/11/2022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2829B7D-BD11-4AB0-B9DD-45EDFBC6E249}" type="slidenum">
              <a:rPr lang="es-ES" smtClean="0"/>
              <a:t>‹Nº›</a:t>
            </a:fld>
            <a:endParaRPr lang="es-ES"/>
          </a:p>
        </p:txBody>
      </p:sp>
    </p:spTree>
    <p:extLst>
      <p:ext uri="{BB962C8B-B14F-4D97-AF65-F5344CB8AC3E}">
        <p14:creationId xmlns:p14="http://schemas.microsoft.com/office/powerpoint/2010/main" val="2386570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EB2D2247-0F38-44BC-9D6C-FDAC9E3ECC11}" type="datetimeFigureOut">
              <a:rPr lang="es-ES" smtClean="0"/>
              <a:t>16/11/2022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2829B7D-BD11-4AB0-B9DD-45EDFBC6E249}" type="slidenum">
              <a:rPr lang="es-ES" smtClean="0"/>
              <a:t>‹Nº›</a:t>
            </a:fld>
            <a:endParaRPr lang="es-ES"/>
          </a:p>
        </p:txBody>
      </p:sp>
    </p:spTree>
    <p:extLst>
      <p:ext uri="{BB962C8B-B14F-4D97-AF65-F5344CB8AC3E}">
        <p14:creationId xmlns:p14="http://schemas.microsoft.com/office/powerpoint/2010/main" val="2824744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EB2D2247-0F38-44BC-9D6C-FDAC9E3ECC11}" type="datetimeFigureOut">
              <a:rPr lang="es-ES" smtClean="0"/>
              <a:t>16/11/2022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2829B7D-BD11-4AB0-B9DD-45EDFBC6E249}" type="slidenum">
              <a:rPr lang="es-ES" smtClean="0"/>
              <a:t>‹Nº›</a:t>
            </a:fld>
            <a:endParaRPr lang="es-ES"/>
          </a:p>
        </p:txBody>
      </p:sp>
    </p:spTree>
    <p:extLst>
      <p:ext uri="{BB962C8B-B14F-4D97-AF65-F5344CB8AC3E}">
        <p14:creationId xmlns:p14="http://schemas.microsoft.com/office/powerpoint/2010/main" val="403250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EB2D2247-0F38-44BC-9D6C-FDAC9E3ECC11}" type="datetimeFigureOut">
              <a:rPr lang="es-ES" smtClean="0"/>
              <a:t>16/11/2022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2829B7D-BD11-4AB0-B9DD-45EDFBC6E249}" type="slidenum">
              <a:rPr lang="es-ES" smtClean="0"/>
              <a:t>‹Nº›</a:t>
            </a:fld>
            <a:endParaRPr lang="es-ES"/>
          </a:p>
        </p:txBody>
      </p:sp>
    </p:spTree>
    <p:extLst>
      <p:ext uri="{BB962C8B-B14F-4D97-AF65-F5344CB8AC3E}">
        <p14:creationId xmlns:p14="http://schemas.microsoft.com/office/powerpoint/2010/main" val="290797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EB2D2247-0F38-44BC-9D6C-FDAC9E3ECC11}" type="datetimeFigureOut">
              <a:rPr lang="es-ES" smtClean="0"/>
              <a:t>16/11/2022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2829B7D-BD11-4AB0-B9DD-45EDFBC6E249}" type="slidenum">
              <a:rPr lang="es-ES" smtClean="0"/>
              <a:t>‹Nº›</a:t>
            </a:fld>
            <a:endParaRPr lang="es-ES"/>
          </a:p>
        </p:txBody>
      </p:sp>
    </p:spTree>
    <p:extLst>
      <p:ext uri="{BB962C8B-B14F-4D97-AF65-F5344CB8AC3E}">
        <p14:creationId xmlns:p14="http://schemas.microsoft.com/office/powerpoint/2010/main" val="2842974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EB2D2247-0F38-44BC-9D6C-FDAC9E3ECC11}" type="datetimeFigureOut">
              <a:rPr lang="es-ES" smtClean="0"/>
              <a:t>16/11/2022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2829B7D-BD11-4AB0-B9DD-45EDFBC6E249}" type="slidenum">
              <a:rPr lang="es-ES" smtClean="0"/>
              <a:t>‹Nº›</a:t>
            </a:fld>
            <a:endParaRPr lang="es-ES"/>
          </a:p>
        </p:txBody>
      </p:sp>
    </p:spTree>
    <p:extLst>
      <p:ext uri="{BB962C8B-B14F-4D97-AF65-F5344CB8AC3E}">
        <p14:creationId xmlns:p14="http://schemas.microsoft.com/office/powerpoint/2010/main" val="4126896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EB2D2247-0F38-44BC-9D6C-FDAC9E3ECC11}" type="datetimeFigureOut">
              <a:rPr lang="es-ES" smtClean="0"/>
              <a:t>16/11/2022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2829B7D-BD11-4AB0-B9DD-45EDFBC6E249}" type="slidenum">
              <a:rPr lang="es-ES" smtClean="0"/>
              <a:t>‹Nº›</a:t>
            </a:fld>
            <a:endParaRPr lang="es-ES"/>
          </a:p>
        </p:txBody>
      </p:sp>
    </p:spTree>
    <p:extLst>
      <p:ext uri="{BB962C8B-B14F-4D97-AF65-F5344CB8AC3E}">
        <p14:creationId xmlns:p14="http://schemas.microsoft.com/office/powerpoint/2010/main" val="3469441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EB2D2247-0F38-44BC-9D6C-FDAC9E3ECC11}" type="datetimeFigureOut">
              <a:rPr lang="es-ES" smtClean="0"/>
              <a:t>16/11/2022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2829B7D-BD11-4AB0-B9DD-45EDFBC6E249}" type="slidenum">
              <a:rPr lang="es-ES" smtClean="0"/>
              <a:t>‹Nº›</a:t>
            </a:fld>
            <a:endParaRPr lang="es-ES"/>
          </a:p>
        </p:txBody>
      </p:sp>
    </p:spTree>
    <p:extLst>
      <p:ext uri="{BB962C8B-B14F-4D97-AF65-F5344CB8AC3E}">
        <p14:creationId xmlns:p14="http://schemas.microsoft.com/office/powerpoint/2010/main" val="3671070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B2D2247-0F38-44BC-9D6C-FDAC9E3ECC11}" type="datetimeFigureOut">
              <a:rPr lang="es-ES" smtClean="0"/>
              <a:t>16/11/2022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2829B7D-BD11-4AB0-B9DD-45EDFBC6E249}" type="slidenum">
              <a:rPr lang="es-ES" smtClean="0"/>
              <a:t>‹Nº›</a:t>
            </a:fld>
            <a:endParaRPr lang="es-ES"/>
          </a:p>
        </p:txBody>
      </p:sp>
    </p:spTree>
    <p:extLst>
      <p:ext uri="{BB962C8B-B14F-4D97-AF65-F5344CB8AC3E}">
        <p14:creationId xmlns:p14="http://schemas.microsoft.com/office/powerpoint/2010/main" val="787483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EB2D2247-0F38-44BC-9D6C-FDAC9E3ECC11}" type="datetimeFigureOut">
              <a:rPr lang="es-ES" smtClean="0"/>
              <a:t>16/11/2022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2829B7D-BD11-4AB0-B9DD-45EDFBC6E249}" type="slidenum">
              <a:rPr lang="es-ES" smtClean="0"/>
              <a:t>‹Nº›</a:t>
            </a:fld>
            <a:endParaRPr lang="es-ES"/>
          </a:p>
        </p:txBody>
      </p:sp>
    </p:spTree>
    <p:extLst>
      <p:ext uri="{BB962C8B-B14F-4D97-AF65-F5344CB8AC3E}">
        <p14:creationId xmlns:p14="http://schemas.microsoft.com/office/powerpoint/2010/main" val="1280327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EB2D2247-0F38-44BC-9D6C-FDAC9E3ECC11}" type="datetimeFigureOut">
              <a:rPr lang="es-ES" smtClean="0"/>
              <a:t>16/11/2022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2829B7D-BD11-4AB0-B9DD-45EDFBC6E249}" type="slidenum">
              <a:rPr lang="es-ES" smtClean="0"/>
              <a:t>‹Nº›</a:t>
            </a:fld>
            <a:endParaRPr lang="es-ES"/>
          </a:p>
        </p:txBody>
      </p:sp>
    </p:spTree>
    <p:extLst>
      <p:ext uri="{BB962C8B-B14F-4D97-AF65-F5344CB8AC3E}">
        <p14:creationId xmlns:p14="http://schemas.microsoft.com/office/powerpoint/2010/main" val="1281609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D2247-0F38-44BC-9D6C-FDAC9E3ECC11}" type="datetimeFigureOut">
              <a:rPr lang="es-ES" smtClean="0"/>
              <a:t>16/11/2022</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29B7D-BD11-4AB0-B9DD-45EDFBC6E249}" type="slidenum">
              <a:rPr lang="es-ES" smtClean="0"/>
              <a:t>‹Nº›</a:t>
            </a:fld>
            <a:endParaRPr lang="es-ES"/>
          </a:p>
        </p:txBody>
      </p:sp>
    </p:spTree>
    <p:extLst>
      <p:ext uri="{BB962C8B-B14F-4D97-AF65-F5344CB8AC3E}">
        <p14:creationId xmlns:p14="http://schemas.microsoft.com/office/powerpoint/2010/main" val="3729514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elederpa1983@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787415"/>
            <a:ext cx="12108873" cy="2387600"/>
          </a:xfrm>
        </p:spPr>
        <p:txBody>
          <a:bodyPr>
            <a:normAutofit/>
          </a:bodyPr>
          <a:lstStyle/>
          <a:p>
            <a:r>
              <a:rPr lang="es-ES" dirty="0"/>
              <a:t>Neoliberalismo </a:t>
            </a:r>
            <a:r>
              <a:rPr lang="es-ES" dirty="0" err="1"/>
              <a:t>reload</a:t>
            </a:r>
            <a:r>
              <a:rPr lang="es-ES" dirty="0"/>
              <a:t>. Una reflexión desde la </a:t>
            </a:r>
            <a:r>
              <a:rPr lang="es-ES" dirty="0" err="1"/>
              <a:t>uberización</a:t>
            </a:r>
            <a:r>
              <a:rPr lang="es-ES" dirty="0"/>
              <a:t> y el reparto </a:t>
            </a:r>
            <a:r>
              <a:rPr lang="es-ES" dirty="0" err="1"/>
              <a:t>rider</a:t>
            </a:r>
            <a:endParaRPr lang="es-ES" dirty="0"/>
          </a:p>
        </p:txBody>
      </p:sp>
      <p:sp>
        <p:nvSpPr>
          <p:cNvPr id="3" name="Subtítulo 2"/>
          <p:cNvSpPr>
            <a:spLocks noGrp="1"/>
          </p:cNvSpPr>
          <p:nvPr>
            <p:ph type="subTitle" idx="1"/>
          </p:nvPr>
        </p:nvSpPr>
        <p:spPr>
          <a:xfrm>
            <a:off x="1560945" y="3175015"/>
            <a:ext cx="9144000" cy="1655762"/>
          </a:xfrm>
        </p:spPr>
        <p:txBody>
          <a:bodyPr>
            <a:normAutofit fontScale="70000" lnSpcReduction="20000"/>
          </a:bodyPr>
          <a:lstStyle/>
          <a:p>
            <a:r>
              <a:rPr lang="es-ES" sz="3600" dirty="0" smtClean="0"/>
              <a:t>Piñeiro Aguiar, Eleder</a:t>
            </a:r>
          </a:p>
          <a:p>
            <a:r>
              <a:rPr lang="es-ES" sz="3600" dirty="0" err="1" smtClean="0"/>
              <a:t>Universidade</a:t>
            </a:r>
            <a:r>
              <a:rPr lang="es-ES" sz="3600" dirty="0" smtClean="0"/>
              <a:t> da Coruña</a:t>
            </a:r>
          </a:p>
          <a:p>
            <a:r>
              <a:rPr lang="es-ES" sz="3600" dirty="0" smtClean="0">
                <a:hlinkClick r:id="rId2"/>
              </a:rPr>
              <a:t>elederpa1983@gmail.com</a:t>
            </a:r>
            <a:endParaRPr lang="es-ES" sz="3600" dirty="0" smtClean="0"/>
          </a:p>
          <a:p>
            <a:r>
              <a:rPr lang="es-ES" sz="3600" dirty="0"/>
              <a:t>https://riders.unizar.es/</a:t>
            </a:r>
            <a:endParaRPr lang="es-ES" sz="3600" dirty="0" smtClean="0"/>
          </a:p>
          <a:p>
            <a:endParaRPr lang="es-ES" dirty="0"/>
          </a:p>
        </p:txBody>
      </p:sp>
      <p:pic>
        <p:nvPicPr>
          <p:cNvPr id="4" name="Imagen 3" descr="https://www.aei.gob.es/sites/default/files/page/imagen-institucional/MICINN_Gob_Web_AEI_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277" y="5180214"/>
            <a:ext cx="5659120" cy="1097280"/>
          </a:xfrm>
          <a:prstGeom prst="rect">
            <a:avLst/>
          </a:prstGeom>
          <a:noFill/>
          <a:ln>
            <a:noFill/>
          </a:ln>
        </p:spPr>
      </p:pic>
      <p:sp>
        <p:nvSpPr>
          <p:cNvPr id="5" name="Rectángulo 4"/>
          <p:cNvSpPr/>
          <p:nvPr/>
        </p:nvSpPr>
        <p:spPr>
          <a:xfrm>
            <a:off x="5560290" y="5180214"/>
            <a:ext cx="6631709" cy="1170770"/>
          </a:xfrm>
          <a:prstGeom prst="rect">
            <a:avLst/>
          </a:prstGeom>
        </p:spPr>
        <p:txBody>
          <a:bodyPr wrap="square">
            <a:spAutoFit/>
          </a:bodyPr>
          <a:lstStyle/>
          <a:p>
            <a:pPr fontAlgn="base">
              <a:lnSpc>
                <a:spcPct val="107000"/>
              </a:lnSpc>
              <a:spcAft>
                <a:spcPts val="0"/>
              </a:spcAft>
            </a:pPr>
            <a:r>
              <a:rPr lang="es-ES" sz="900" b="1" dirty="0" smtClean="0">
                <a:solidFill>
                  <a:srgbClr val="201F1E"/>
                </a:solidFill>
                <a:effectLst/>
                <a:latin typeface="Arial" panose="020B0604020202020204" pitchFamily="34" charset="0"/>
                <a:ea typeface="Times New Roman" panose="02020603050405020304" pitchFamily="18" charset="0"/>
                <a:cs typeface="Times New Roman" panose="02020603050405020304" pitchFamily="18" charset="0"/>
              </a:rPr>
              <a:t>Proyecto RIDERS: </a:t>
            </a:r>
            <a:r>
              <a:rPr lang="es-ES" sz="1150" dirty="0" smtClean="0">
                <a:solidFill>
                  <a:srgbClr val="201F1E"/>
                </a:solidFill>
                <a:effectLst/>
                <a:latin typeface="Arial" panose="020B0604020202020204" pitchFamily="34" charset="0"/>
                <a:ea typeface="Times New Roman" panose="02020603050405020304" pitchFamily="18" charset="0"/>
                <a:cs typeface="Times New Roman" panose="02020603050405020304" pitchFamily="18" charset="0"/>
              </a:rPr>
              <a:t>PID2020-115170RB-100</a:t>
            </a:r>
            <a:endParaRPr lang="es-E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es-ES" sz="900" dirty="0" smtClean="0">
                <a:solidFill>
                  <a:srgbClr val="201F1E"/>
                </a:solidFill>
                <a:effectLst/>
                <a:latin typeface="Arial" panose="020B0604020202020204" pitchFamily="34" charset="0"/>
                <a:ea typeface="Times New Roman" panose="02020603050405020304" pitchFamily="18" charset="0"/>
                <a:cs typeface="Times New Roman" panose="02020603050405020304" pitchFamily="18" charset="0"/>
              </a:rPr>
              <a:t>Culturas Emergentes de precariedad móvil en la GIG </a:t>
            </a:r>
            <a:r>
              <a:rPr lang="es-ES" sz="900" dirty="0" err="1" smtClean="0">
                <a:solidFill>
                  <a:srgbClr val="201F1E"/>
                </a:solidFill>
                <a:effectLst/>
                <a:latin typeface="Arial" panose="020B0604020202020204" pitchFamily="34" charset="0"/>
                <a:ea typeface="Times New Roman" panose="02020603050405020304" pitchFamily="18" charset="0"/>
                <a:cs typeface="Times New Roman" panose="02020603050405020304" pitchFamily="18" charset="0"/>
              </a:rPr>
              <a:t>economy</a:t>
            </a:r>
            <a:r>
              <a:rPr lang="es-ES" sz="900" dirty="0" smtClean="0">
                <a:solidFill>
                  <a:srgbClr val="201F1E"/>
                </a:solidFill>
                <a:effectLst/>
                <a:latin typeface="Arial" panose="020B0604020202020204" pitchFamily="34" charset="0"/>
                <a:ea typeface="Times New Roman" panose="02020603050405020304" pitchFamily="18" charset="0"/>
                <a:cs typeface="Times New Roman" panose="02020603050405020304" pitchFamily="18" charset="0"/>
              </a:rPr>
              <a:t> digital: Un estudio de caso sobre el sector de comida a domicilio en España</a:t>
            </a:r>
            <a:endParaRPr lang="es-E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es-ES" sz="900" b="1" dirty="0" smtClean="0">
                <a:solidFill>
                  <a:srgbClr val="201F1E"/>
                </a:solidFill>
                <a:effectLst/>
                <a:latin typeface="Arial" panose="020B0604020202020204" pitchFamily="34" charset="0"/>
                <a:ea typeface="Times New Roman" panose="02020603050405020304" pitchFamily="18" charset="0"/>
                <a:cs typeface="Times New Roman" panose="02020603050405020304" pitchFamily="18" charset="0"/>
              </a:rPr>
              <a:t>Financiación</a:t>
            </a:r>
            <a:r>
              <a:rPr lang="es-ES" sz="900" dirty="0" smtClean="0">
                <a:solidFill>
                  <a:srgbClr val="201F1E"/>
                </a:solidFill>
                <a:effectLst/>
                <a:latin typeface="Arial" panose="020B0604020202020204" pitchFamily="34" charset="0"/>
                <a:ea typeface="Times New Roman" panose="02020603050405020304" pitchFamily="18" charset="0"/>
                <a:cs typeface="Times New Roman" panose="02020603050405020304" pitchFamily="18" charset="0"/>
              </a:rPr>
              <a:t>: MCIN / AEI /10.13039/501100011033/</a:t>
            </a:r>
            <a:endParaRPr lang="es-E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es-ES" sz="900" b="1" dirty="0" smtClean="0">
                <a:solidFill>
                  <a:srgbClr val="201F1E"/>
                </a:solidFill>
                <a:effectLst/>
                <a:latin typeface="Arial" panose="020B0604020202020204" pitchFamily="34" charset="0"/>
                <a:ea typeface="Times New Roman" panose="02020603050405020304" pitchFamily="18" charset="0"/>
                <a:cs typeface="Times New Roman" panose="02020603050405020304" pitchFamily="18" charset="0"/>
              </a:rPr>
              <a:t>Investigadora Principal: </a:t>
            </a:r>
            <a:r>
              <a:rPr lang="es-ES" sz="900" dirty="0" smtClean="0">
                <a:solidFill>
                  <a:srgbClr val="201F1E"/>
                </a:solidFill>
                <a:effectLst/>
                <a:latin typeface="Arial" panose="020B0604020202020204" pitchFamily="34" charset="0"/>
                <a:ea typeface="Times New Roman" panose="02020603050405020304" pitchFamily="18" charset="0"/>
                <a:cs typeface="Times New Roman" panose="02020603050405020304" pitchFamily="18" charset="0"/>
              </a:rPr>
              <a:t>Maribel Casas-Cortés, </a:t>
            </a:r>
            <a:r>
              <a:rPr lang="es-ES" sz="900" dirty="0" err="1" smtClean="0">
                <a:solidFill>
                  <a:srgbClr val="201F1E"/>
                </a:solidFill>
                <a:effectLst/>
                <a:latin typeface="Arial" panose="020B0604020202020204" pitchFamily="34" charset="0"/>
                <a:ea typeface="Times New Roman" panose="02020603050405020304" pitchFamily="18" charset="0"/>
                <a:cs typeface="Times New Roman" panose="02020603050405020304" pitchFamily="18" charset="0"/>
              </a:rPr>
              <a:t>Grant</a:t>
            </a:r>
            <a:r>
              <a:rPr lang="es-ES" sz="900" dirty="0" smtClean="0">
                <a:solidFill>
                  <a:srgbClr val="201F1E"/>
                </a:solidFill>
                <a:effectLst/>
                <a:latin typeface="Arial" panose="020B0604020202020204" pitchFamily="34" charset="0"/>
                <a:ea typeface="Times New Roman" panose="02020603050405020304" pitchFamily="18" charset="0"/>
                <a:cs typeface="Times New Roman" panose="02020603050405020304" pitchFamily="18" charset="0"/>
              </a:rPr>
              <a:t> Ramón y Cajal 2018-024990-I, financiada por MCIN/AEI /10.13039/501100011033/ y el Fondo Social Europeo "FSE invierte en tu futuro”.</a:t>
            </a:r>
            <a:endParaRPr lang="es-E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es-ES" sz="900" b="1" dirty="0" smtClean="0">
                <a:solidFill>
                  <a:srgbClr val="201F1E"/>
                </a:solidFill>
                <a:effectLst/>
                <a:latin typeface="Arial" panose="020B0604020202020204" pitchFamily="34" charset="0"/>
                <a:ea typeface="Times New Roman" panose="02020603050405020304" pitchFamily="18" charset="0"/>
                <a:cs typeface="Times New Roman" panose="02020603050405020304" pitchFamily="18" charset="0"/>
              </a:rPr>
              <a:t>Institución:</a:t>
            </a:r>
            <a:r>
              <a:rPr lang="es-ES" sz="900" dirty="0" smtClean="0">
                <a:solidFill>
                  <a:srgbClr val="201F1E"/>
                </a:solidFill>
                <a:effectLst/>
                <a:latin typeface="Arial" panose="020B0604020202020204" pitchFamily="34" charset="0"/>
                <a:ea typeface="Times New Roman" panose="02020603050405020304" pitchFamily="18" charset="0"/>
                <a:cs typeface="Times New Roman" panose="02020603050405020304" pitchFamily="18" charset="0"/>
              </a:rPr>
              <a:t> Universidad de Zaragoza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3180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475384"/>
          </a:xfrm>
        </p:spPr>
        <p:txBody>
          <a:bodyPr>
            <a:noAutofit/>
          </a:bodyPr>
          <a:lstStyle/>
          <a:p>
            <a:r>
              <a:rPr lang="es-ES" sz="2800" b="1" dirty="0" smtClean="0"/>
              <a:t>II. Crisis y deuda</a:t>
            </a:r>
            <a:endParaRPr lang="es-ES" sz="2800" b="1" dirty="0"/>
          </a:p>
        </p:txBody>
      </p:sp>
      <p:pic>
        <p:nvPicPr>
          <p:cNvPr id="4" name="Marcador de contenido 3"/>
          <p:cNvPicPr>
            <a:picLocks noGrp="1" noChangeAspect="1"/>
          </p:cNvPicPr>
          <p:nvPr>
            <p:ph idx="1"/>
          </p:nvPr>
        </p:nvPicPr>
        <p:blipFill rotWithShape="1">
          <a:blip r:embed="rId2"/>
          <a:srcRect l="9010" t="5298" r="39934" b="4653"/>
          <a:stretch/>
        </p:blipFill>
        <p:spPr>
          <a:xfrm>
            <a:off x="0" y="618836"/>
            <a:ext cx="3657600" cy="6077527"/>
          </a:xfrm>
          <a:prstGeom prst="rect">
            <a:avLst/>
          </a:prstGeom>
        </p:spPr>
      </p:pic>
      <p:pic>
        <p:nvPicPr>
          <p:cNvPr id="5" name="Imagen 4"/>
          <p:cNvPicPr>
            <a:picLocks noChangeAspect="1"/>
          </p:cNvPicPr>
          <p:nvPr/>
        </p:nvPicPr>
        <p:blipFill>
          <a:blip r:embed="rId3"/>
          <a:stretch>
            <a:fillRect/>
          </a:stretch>
        </p:blipFill>
        <p:spPr>
          <a:xfrm>
            <a:off x="8829964" y="0"/>
            <a:ext cx="3362036" cy="6858000"/>
          </a:xfrm>
          <a:prstGeom prst="rect">
            <a:avLst/>
          </a:prstGeom>
        </p:spPr>
      </p:pic>
      <p:pic>
        <p:nvPicPr>
          <p:cNvPr id="6" name="Imagen 5"/>
          <p:cNvPicPr>
            <a:picLocks noChangeAspect="1"/>
          </p:cNvPicPr>
          <p:nvPr/>
        </p:nvPicPr>
        <p:blipFill>
          <a:blip r:embed="rId4"/>
          <a:stretch>
            <a:fillRect/>
          </a:stretch>
        </p:blipFill>
        <p:spPr>
          <a:xfrm>
            <a:off x="3588566" y="0"/>
            <a:ext cx="5310433" cy="6858000"/>
          </a:xfrm>
          <a:prstGeom prst="rect">
            <a:avLst/>
          </a:prstGeom>
        </p:spPr>
      </p:pic>
    </p:spTree>
    <p:extLst>
      <p:ext uri="{BB962C8B-B14F-4D97-AF65-F5344CB8AC3E}">
        <p14:creationId xmlns:p14="http://schemas.microsoft.com/office/powerpoint/2010/main" val="382952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456911"/>
          </a:xfrm>
        </p:spPr>
        <p:txBody>
          <a:bodyPr>
            <a:normAutofit fontScale="90000"/>
          </a:bodyPr>
          <a:lstStyle/>
          <a:p>
            <a:r>
              <a:rPr lang="es-ES" sz="2800" b="1" dirty="0" smtClean="0"/>
              <a:t>II.- Crisis y deuda</a:t>
            </a:r>
            <a:endParaRPr lang="es-ES" sz="2800" b="1" dirty="0"/>
          </a:p>
        </p:txBody>
      </p:sp>
      <p:sp>
        <p:nvSpPr>
          <p:cNvPr id="3" name="Marcador de contenido 2"/>
          <p:cNvSpPr>
            <a:spLocks noGrp="1"/>
          </p:cNvSpPr>
          <p:nvPr>
            <p:ph idx="1"/>
          </p:nvPr>
        </p:nvSpPr>
        <p:spPr>
          <a:xfrm>
            <a:off x="0" y="456911"/>
            <a:ext cx="12192000" cy="6313344"/>
          </a:xfrm>
        </p:spPr>
        <p:txBody>
          <a:bodyPr/>
          <a:lstStyle/>
          <a:p>
            <a:r>
              <a:rPr lang="es-ES" dirty="0" smtClean="0"/>
              <a:t>Más repercusiones</a:t>
            </a:r>
          </a:p>
          <a:p>
            <a:pPr marL="0" indent="0">
              <a:buNone/>
            </a:pPr>
            <a:r>
              <a:rPr lang="es-ES" dirty="0"/>
              <a:t>Mike Davis: “Planeta de ciudades miseria</a:t>
            </a:r>
            <a:r>
              <a:rPr lang="es-ES" dirty="0" smtClean="0"/>
              <a:t>”.</a:t>
            </a:r>
          </a:p>
          <a:p>
            <a:r>
              <a:rPr lang="es-ES" dirty="0" err="1" smtClean="0"/>
              <a:t>Guettización</a:t>
            </a:r>
            <a:r>
              <a:rPr lang="es-ES" dirty="0" smtClean="0"/>
              <a:t> del mundo.</a:t>
            </a:r>
          </a:p>
          <a:p>
            <a:r>
              <a:rPr lang="es-ES" dirty="0" smtClean="0"/>
              <a:t>Proliferación de zonas </a:t>
            </a:r>
          </a:p>
          <a:p>
            <a:pPr marL="0" indent="0">
              <a:buNone/>
            </a:pPr>
            <a:r>
              <a:rPr lang="es-ES" dirty="0" smtClean="0"/>
              <a:t>urbanas </a:t>
            </a:r>
            <a:r>
              <a:rPr lang="es-ES" dirty="0" err="1" smtClean="0"/>
              <a:t>hiperdegradadas</a:t>
            </a:r>
            <a:r>
              <a:rPr lang="es-ES" dirty="0" smtClean="0"/>
              <a:t> </a:t>
            </a:r>
            <a:endParaRPr lang="es-ES" dirty="0"/>
          </a:p>
          <a:p>
            <a:endParaRPr lang="es-E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5309" y="0"/>
            <a:ext cx="5966691" cy="6858000"/>
          </a:xfrm>
          <a:prstGeom prst="rect">
            <a:avLst/>
          </a:prstGeom>
        </p:spPr>
      </p:pic>
    </p:spTree>
    <p:extLst>
      <p:ext uri="{BB962C8B-B14F-4D97-AF65-F5344CB8AC3E}">
        <p14:creationId xmlns:p14="http://schemas.microsoft.com/office/powerpoint/2010/main" val="1917565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456911"/>
          </a:xfrm>
        </p:spPr>
        <p:txBody>
          <a:bodyPr>
            <a:normAutofit fontScale="90000"/>
          </a:bodyPr>
          <a:lstStyle/>
          <a:p>
            <a:r>
              <a:rPr lang="es-ES" sz="2800" b="1" dirty="0" smtClean="0"/>
              <a:t>III.- Devenir migrante y devenir </a:t>
            </a:r>
            <a:r>
              <a:rPr lang="es-ES" sz="2800" b="1" dirty="0" err="1" smtClean="0"/>
              <a:t>cyborg</a:t>
            </a:r>
            <a:endParaRPr lang="es-ES" sz="2800" b="1" dirty="0"/>
          </a:p>
        </p:txBody>
      </p:sp>
      <p:sp>
        <p:nvSpPr>
          <p:cNvPr id="3" name="Marcador de contenido 2"/>
          <p:cNvSpPr>
            <a:spLocks noGrp="1"/>
          </p:cNvSpPr>
          <p:nvPr>
            <p:ph idx="1"/>
          </p:nvPr>
        </p:nvSpPr>
        <p:spPr>
          <a:xfrm>
            <a:off x="-1" y="456910"/>
            <a:ext cx="12127345" cy="6401089"/>
          </a:xfrm>
        </p:spPr>
        <p:txBody>
          <a:bodyPr>
            <a:normAutofit/>
          </a:bodyPr>
          <a:lstStyle/>
          <a:p>
            <a:r>
              <a:rPr lang="es-ES" sz="2400" dirty="0" smtClean="0"/>
              <a:t>Jerarquías mundiales en torno a la movilidad y la participación: visados, pasaportes, refugio, asilo, obligación de quedarse, obligación de marchar.</a:t>
            </a:r>
          </a:p>
          <a:p>
            <a:r>
              <a:rPr lang="es-ES" sz="2400" dirty="0" smtClean="0"/>
              <a:t>Motivado por desregulación, flexibilidad, ¿autonomía, libertad?</a:t>
            </a:r>
          </a:p>
          <a:p>
            <a:r>
              <a:rPr lang="es-ES" sz="2400" dirty="0" smtClean="0"/>
              <a:t>Turistas, vagabundos, jugadores…¿Nuevos </a:t>
            </a:r>
            <a:r>
              <a:rPr lang="es-ES" sz="2400" dirty="0" err="1" smtClean="0"/>
              <a:t>flaneurs</a:t>
            </a:r>
            <a:r>
              <a:rPr lang="es-ES" sz="2400" dirty="0" smtClean="0"/>
              <a:t>?</a:t>
            </a:r>
          </a:p>
          <a:p>
            <a:r>
              <a:rPr lang="es-ES" sz="2400" dirty="0" smtClean="0"/>
              <a:t>Repercusiones en identidades, subjetividades: ansiedad, estrés, depresión, suicidio. Síndrome de Ulises. Nuevos nomadismos. Nuevos hogares. Nuevas familias. </a:t>
            </a:r>
          </a:p>
          <a:p>
            <a:endParaRPr lang="es-ES" sz="2400"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5382" y="2493818"/>
            <a:ext cx="4498109" cy="4364181"/>
          </a:xfrm>
          <a:prstGeom prst="rect">
            <a:avLst/>
          </a:prstGeom>
        </p:spPr>
      </p:pic>
    </p:spTree>
    <p:extLst>
      <p:ext uri="{BB962C8B-B14F-4D97-AF65-F5344CB8AC3E}">
        <p14:creationId xmlns:p14="http://schemas.microsoft.com/office/powerpoint/2010/main" val="3316937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530802"/>
          </a:xfrm>
        </p:spPr>
        <p:txBody>
          <a:bodyPr>
            <a:normAutofit/>
          </a:bodyPr>
          <a:lstStyle/>
          <a:p>
            <a:r>
              <a:rPr lang="es-ES" sz="2800" b="1" dirty="0" smtClean="0"/>
              <a:t>IV.- Economías de plataforma</a:t>
            </a:r>
            <a:endParaRPr lang="es-ES" sz="2800" b="1" dirty="0"/>
          </a:p>
        </p:txBody>
      </p:sp>
      <p:sp>
        <p:nvSpPr>
          <p:cNvPr id="3" name="Marcador de contenido 2"/>
          <p:cNvSpPr>
            <a:spLocks noGrp="1"/>
          </p:cNvSpPr>
          <p:nvPr>
            <p:ph idx="1"/>
          </p:nvPr>
        </p:nvSpPr>
        <p:spPr>
          <a:xfrm>
            <a:off x="0" y="443344"/>
            <a:ext cx="12192000" cy="6414655"/>
          </a:xfrm>
        </p:spPr>
        <p:txBody>
          <a:bodyPr/>
          <a:lstStyle/>
          <a:p>
            <a:r>
              <a:rPr lang="es-ES" sz="2400" dirty="0" smtClean="0"/>
              <a:t>Viejas y nuevas contradicciones</a:t>
            </a:r>
          </a:p>
          <a:p>
            <a:pPr marL="0" indent="0">
              <a:buNone/>
            </a:pPr>
            <a:r>
              <a:rPr lang="es-ES" sz="2400" dirty="0" smtClean="0"/>
              <a:t>- Economía 4.0, de plataformas, del Internet de las cosas. “</a:t>
            </a:r>
            <a:r>
              <a:rPr lang="es-ES" sz="2400" dirty="0"/>
              <a:t>La economía se volcó hacia los datos” (</a:t>
            </a:r>
            <a:r>
              <a:rPr lang="es-ES" sz="2400" dirty="0" err="1"/>
              <a:t>Srniceck</a:t>
            </a:r>
            <a:r>
              <a:rPr lang="es-ES" sz="2400" dirty="0"/>
              <a:t>, 2015</a:t>
            </a:r>
            <a:r>
              <a:rPr lang="es-ES" sz="2400" dirty="0" smtClean="0"/>
              <a:t>)</a:t>
            </a:r>
          </a:p>
          <a:p>
            <a:pPr>
              <a:buFontTx/>
              <a:buChar char="-"/>
            </a:pPr>
            <a:r>
              <a:rPr lang="es-ES" sz="2400" dirty="0" smtClean="0"/>
              <a:t>Trabajadores pobres</a:t>
            </a:r>
          </a:p>
          <a:p>
            <a:pPr>
              <a:buFontTx/>
              <a:buChar char="-"/>
            </a:pPr>
            <a:r>
              <a:rPr lang="es-ES" sz="2400" dirty="0" smtClean="0"/>
              <a:t>Términos y condiciones sustituyen al contrato</a:t>
            </a:r>
          </a:p>
          <a:p>
            <a:pPr>
              <a:buFontTx/>
              <a:buChar char="-"/>
            </a:pPr>
            <a:r>
              <a:rPr lang="es-ES" sz="2400" dirty="0" smtClean="0"/>
              <a:t>Algoritmo (caja negra, nuevo fetichismo) sustituye al capataz</a:t>
            </a:r>
          </a:p>
          <a:p>
            <a:pPr>
              <a:buFontTx/>
              <a:buChar char="-"/>
            </a:pPr>
            <a:r>
              <a:rPr lang="es-ES" sz="2400" dirty="0" smtClean="0"/>
              <a:t>Sustitución de intercambio por competencia: </a:t>
            </a:r>
            <a:r>
              <a:rPr lang="es-ES" sz="2400" dirty="0" err="1" smtClean="0"/>
              <a:t>gamificación</a:t>
            </a:r>
            <a:r>
              <a:rPr lang="es-ES" sz="2400" dirty="0" smtClean="0"/>
              <a:t>, </a:t>
            </a:r>
            <a:r>
              <a:rPr lang="es-ES" sz="2400" dirty="0" err="1" smtClean="0"/>
              <a:t>ránkings</a:t>
            </a:r>
            <a:r>
              <a:rPr lang="es-ES" sz="2400" dirty="0" smtClean="0"/>
              <a:t>, nuevos vigilantes (el cliente, el local, ¿el compañero?)</a:t>
            </a:r>
          </a:p>
          <a:p>
            <a:pPr>
              <a:buFontTx/>
              <a:buChar char="-"/>
            </a:pPr>
            <a:r>
              <a:rPr lang="es-ES" sz="2400" dirty="0" smtClean="0"/>
              <a:t>Tiempos de espera, tiempos de pausas y nuevas (in)movilidades urbanas</a:t>
            </a:r>
          </a:p>
          <a:p>
            <a:pPr>
              <a:buFontTx/>
              <a:buChar char="-"/>
            </a:pPr>
            <a:r>
              <a:rPr lang="es-ES" sz="2400" dirty="0" smtClean="0"/>
              <a:t>Reparto a domicilio como cuidado, como atención o como extensión de la comida basura</a:t>
            </a:r>
          </a:p>
          <a:p>
            <a:pPr>
              <a:buFontTx/>
              <a:buChar char="-"/>
            </a:pPr>
            <a:endParaRPr lang="es-ES" dirty="0"/>
          </a:p>
        </p:txBody>
      </p:sp>
    </p:spTree>
    <p:extLst>
      <p:ext uri="{BB962C8B-B14F-4D97-AF65-F5344CB8AC3E}">
        <p14:creationId xmlns:p14="http://schemas.microsoft.com/office/powerpoint/2010/main" val="1916794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4981"/>
            <a:ext cx="10515600" cy="540038"/>
          </a:xfrm>
        </p:spPr>
        <p:txBody>
          <a:bodyPr>
            <a:normAutofit/>
          </a:bodyPr>
          <a:lstStyle/>
          <a:p>
            <a:r>
              <a:rPr lang="es-ES" sz="2800" b="1" dirty="0" smtClean="0"/>
              <a:t>IV.-  Economías de plataforma</a:t>
            </a:r>
            <a:endParaRPr lang="es-ES" sz="4000" dirty="0"/>
          </a:p>
        </p:txBody>
      </p:sp>
      <p:sp>
        <p:nvSpPr>
          <p:cNvPr id="3" name="Marcador de contenido 2"/>
          <p:cNvSpPr>
            <a:spLocks noGrp="1"/>
          </p:cNvSpPr>
          <p:nvPr>
            <p:ph idx="1"/>
          </p:nvPr>
        </p:nvSpPr>
        <p:spPr>
          <a:xfrm>
            <a:off x="0" y="526474"/>
            <a:ext cx="12192000" cy="6331526"/>
          </a:xfrm>
        </p:spPr>
        <p:txBody>
          <a:bodyPr>
            <a:normAutofit fontScale="92500" lnSpcReduction="20000"/>
          </a:bodyPr>
          <a:lstStyle/>
          <a:p>
            <a:pPr algn="just"/>
            <a:r>
              <a:rPr lang="es-ES" dirty="0"/>
              <a:t>Lee et al (2015) entienden por “gestión algorítmica” a un sistema de </a:t>
            </a:r>
            <a:r>
              <a:rPr lang="es-ES" b="1" dirty="0"/>
              <a:t>ajustes</a:t>
            </a:r>
            <a:r>
              <a:rPr lang="es-ES" dirty="0"/>
              <a:t> en el trabajo en el que los trabajos humanos se asignan, </a:t>
            </a:r>
            <a:r>
              <a:rPr lang="es-ES" b="1" dirty="0"/>
              <a:t>optimizan y evalúan </a:t>
            </a:r>
            <a:r>
              <a:rPr lang="es-ES" dirty="0"/>
              <a:t>mediante algoritmos y rastreo de datos. (Cit. en Del Bono, 2019, 6). En las características que la gestión algorítmica caracterizada por </a:t>
            </a:r>
            <a:r>
              <a:rPr lang="es-ES" dirty="0" err="1"/>
              <a:t>Möhlmann</a:t>
            </a:r>
            <a:r>
              <a:rPr lang="es-ES" dirty="0"/>
              <a:t> y </a:t>
            </a:r>
            <a:r>
              <a:rPr lang="es-ES" dirty="0" err="1"/>
              <a:t>Zalmanson</a:t>
            </a:r>
            <a:r>
              <a:rPr lang="es-ES" dirty="0"/>
              <a:t> (2017) proponen, Del Bono (2019) pone de relieve la </a:t>
            </a:r>
            <a:r>
              <a:rPr lang="es-ES" b="1" dirty="0"/>
              <a:t>falta de transparencia</a:t>
            </a:r>
            <a:r>
              <a:rPr lang="es-ES" dirty="0"/>
              <a:t>, mostrando empíricamente casos de su trabajo de campo con </a:t>
            </a:r>
            <a:r>
              <a:rPr lang="es-ES" dirty="0" err="1"/>
              <a:t>Riders</a:t>
            </a:r>
            <a:r>
              <a:rPr lang="es-ES" dirty="0"/>
              <a:t> en Argentina, los cuales manifiestan </a:t>
            </a:r>
            <a:r>
              <a:rPr lang="es-ES" b="1" dirty="0"/>
              <a:t>el desconocimiento y la opacidad del algoritmo</a:t>
            </a:r>
            <a:r>
              <a:rPr lang="es-ES" dirty="0"/>
              <a:t>. Del Bono, A. (2019). Trabajadores de plataformas digitales: Condiciones laborales en plataformas de reparto a domicilio en Argentina. </a:t>
            </a:r>
            <a:r>
              <a:rPr lang="es-ES" i="1" dirty="0"/>
              <a:t>Cuestiones de sociología</a:t>
            </a:r>
            <a:r>
              <a:rPr lang="es-ES" dirty="0"/>
              <a:t>., Nº 21. Pp. 1-15.</a:t>
            </a:r>
          </a:p>
          <a:p>
            <a:pPr algn="just"/>
            <a:r>
              <a:rPr lang="es-ES" dirty="0"/>
              <a:t>Futuro del capitalismo: exposición constante al desempleo y la inseguridad de las violencias, además de </a:t>
            </a:r>
            <a:r>
              <a:rPr lang="es-ES" b="1" dirty="0"/>
              <a:t>sumisión a las formas de </a:t>
            </a:r>
            <a:r>
              <a:rPr lang="es-ES" b="1" dirty="0" err="1"/>
              <a:t>gubernamentalidad</a:t>
            </a:r>
            <a:r>
              <a:rPr lang="es-ES" b="1" dirty="0"/>
              <a:t> algorítmica y </a:t>
            </a:r>
            <a:r>
              <a:rPr lang="es-ES" b="1" dirty="0" err="1"/>
              <a:t>desgobernabilidad</a:t>
            </a:r>
            <a:r>
              <a:rPr lang="es-ES" b="1" dirty="0"/>
              <a:t> mafiosa</a:t>
            </a:r>
            <a:r>
              <a:rPr lang="es-ES" dirty="0"/>
              <a:t> (…) nube imprecisa </a:t>
            </a:r>
            <a:r>
              <a:rPr lang="es-ES" b="1" dirty="0"/>
              <a:t>entre lo lícito y lo ilícito </a:t>
            </a:r>
            <a:r>
              <a:rPr lang="es-ES" dirty="0"/>
              <a:t>en que nos piensan los algoritmos (…) (</a:t>
            </a:r>
            <a:r>
              <a:rPr lang="es-ES" dirty="0" err="1"/>
              <a:t>Canclini</a:t>
            </a:r>
            <a:r>
              <a:rPr lang="es-ES" dirty="0"/>
              <a:t>, 2021, p. 18).</a:t>
            </a:r>
          </a:p>
          <a:p>
            <a:pPr algn="just"/>
            <a:r>
              <a:rPr lang="es-ES" dirty="0"/>
              <a:t>La </a:t>
            </a:r>
            <a:r>
              <a:rPr lang="es-ES" b="1" dirty="0"/>
              <a:t>vulnerabilidad</a:t>
            </a:r>
            <a:r>
              <a:rPr lang="es-ES" dirty="0"/>
              <a:t> e </a:t>
            </a:r>
            <a:r>
              <a:rPr lang="es-ES" b="1" dirty="0"/>
              <a:t>impotencia</a:t>
            </a:r>
            <a:r>
              <a:rPr lang="es-ES" dirty="0"/>
              <a:t> de los ciudadanos aumenta cuando sabemos, además de que las comunicaciones personales pueden ser grabadas y expuestas públicamente, que la suma de nuestros comportamientos será combinada en algoritmos y esos cálculos de lo íntimo, organizados por fuerzas secretas y globalizadas</a:t>
            </a:r>
            <a:r>
              <a:rPr lang="es-ES" b="1" dirty="0"/>
              <a:t>, usarán esos conocimientos para encauzarnos como consumidores y ciudadanos</a:t>
            </a:r>
            <a:r>
              <a:rPr lang="es-ES" dirty="0"/>
              <a:t>. El espacio público donde debería ejercerse la ciudadanía, pese a mostrar su superficie tan visibilizada, se nos aparece opaco y lejano (</a:t>
            </a:r>
            <a:r>
              <a:rPr lang="es-ES" dirty="0" err="1"/>
              <a:t>Canclini</a:t>
            </a:r>
            <a:r>
              <a:rPr lang="es-ES" dirty="0"/>
              <a:t>, 2021, p. 48-49).</a:t>
            </a:r>
          </a:p>
          <a:p>
            <a:endParaRPr lang="es-ES" dirty="0"/>
          </a:p>
          <a:p>
            <a:endParaRPr lang="es-ES" dirty="0"/>
          </a:p>
        </p:txBody>
      </p:sp>
    </p:spTree>
    <p:extLst>
      <p:ext uri="{BB962C8B-B14F-4D97-AF65-F5344CB8AC3E}">
        <p14:creationId xmlns:p14="http://schemas.microsoft.com/office/powerpoint/2010/main" val="2829216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466148"/>
          </a:xfrm>
        </p:spPr>
        <p:txBody>
          <a:bodyPr>
            <a:noAutofit/>
          </a:bodyPr>
          <a:lstStyle/>
          <a:p>
            <a:r>
              <a:rPr lang="es-ES" sz="2800" b="1" dirty="0"/>
              <a:t>IV.-  Economías de plataforma</a:t>
            </a:r>
            <a:endParaRPr lang="es-ES" sz="2800" dirty="0"/>
          </a:p>
        </p:txBody>
      </p:sp>
      <p:sp>
        <p:nvSpPr>
          <p:cNvPr id="3" name="Marcador de contenido 2"/>
          <p:cNvSpPr>
            <a:spLocks noGrp="1"/>
          </p:cNvSpPr>
          <p:nvPr>
            <p:ph idx="1"/>
          </p:nvPr>
        </p:nvSpPr>
        <p:spPr>
          <a:xfrm>
            <a:off x="0" y="535708"/>
            <a:ext cx="12192000" cy="6322291"/>
          </a:xfrm>
        </p:spPr>
        <p:txBody>
          <a:bodyPr>
            <a:normAutofit/>
          </a:bodyPr>
          <a:lstStyle/>
          <a:p>
            <a:r>
              <a:rPr lang="es-ES" sz="2400" dirty="0"/>
              <a:t>Nueva forma de esclavitud digital: </a:t>
            </a:r>
          </a:p>
          <a:p>
            <a:pPr marL="0" indent="0">
              <a:buNone/>
            </a:pPr>
            <a:r>
              <a:rPr lang="es-ES" sz="2400" dirty="0"/>
              <a:t>exclusión de relación social que protege el trabajo</a:t>
            </a:r>
          </a:p>
          <a:p>
            <a:r>
              <a:rPr lang="es-ES" sz="2400" dirty="0"/>
              <a:t>Despidos sin justificación: mediante correo o </a:t>
            </a:r>
            <a:r>
              <a:rPr lang="es-ES" sz="2400" dirty="0" err="1"/>
              <a:t>wsp</a:t>
            </a:r>
            <a:endParaRPr lang="es-ES" sz="2400" dirty="0"/>
          </a:p>
          <a:p>
            <a:r>
              <a:rPr lang="es-ES" sz="2400" dirty="0"/>
              <a:t>Programas cuidadosamente preparados capaces de </a:t>
            </a:r>
          </a:p>
          <a:p>
            <a:pPr marL="0" indent="0">
              <a:buNone/>
            </a:pPr>
            <a:r>
              <a:rPr lang="es-ES" sz="2400" dirty="0"/>
              <a:t>encauzar fuerza de trabajo en función de una demanda </a:t>
            </a:r>
          </a:p>
          <a:p>
            <a:pPr marL="0" indent="0">
              <a:buNone/>
            </a:pPr>
            <a:r>
              <a:rPr lang="es-ES" sz="2400" dirty="0"/>
              <a:t>bajo aparente neutralidad</a:t>
            </a:r>
          </a:p>
          <a:p>
            <a:r>
              <a:rPr lang="es-ES" sz="2400" dirty="0"/>
              <a:t>Permiten aumentar formas de control </a:t>
            </a:r>
          </a:p>
          <a:p>
            <a:pPr marL="0" indent="0">
              <a:buNone/>
            </a:pPr>
            <a:r>
              <a:rPr lang="es-ES" sz="2400" dirty="0"/>
              <a:t>e individualización</a:t>
            </a:r>
          </a:p>
          <a:p>
            <a:r>
              <a:rPr lang="es-ES" sz="2400" dirty="0"/>
              <a:t>Permiten </a:t>
            </a:r>
            <a:r>
              <a:rPr lang="es-ES" sz="2400" dirty="0" err="1"/>
              <a:t>invisibilizar</a:t>
            </a:r>
            <a:r>
              <a:rPr lang="es-ES" sz="2400" dirty="0"/>
              <a:t> formas de explotación</a:t>
            </a:r>
          </a:p>
          <a:p>
            <a:r>
              <a:rPr lang="es-ES" sz="2400" dirty="0"/>
              <a:t>Permiten atomizar resistencias y organización obrera</a:t>
            </a:r>
          </a:p>
          <a:p>
            <a:endParaRPr lang="es-ES" dirty="0"/>
          </a:p>
        </p:txBody>
      </p:sp>
      <p:pic>
        <p:nvPicPr>
          <p:cNvPr id="4" name="Imagen 3"/>
          <p:cNvPicPr>
            <a:picLocks noChangeAspect="1"/>
          </p:cNvPicPr>
          <p:nvPr/>
        </p:nvPicPr>
        <p:blipFill rotWithShape="1">
          <a:blip r:embed="rId3"/>
          <a:srcRect l="16924" t="13368" r="17972" b="10114"/>
          <a:stretch/>
        </p:blipFill>
        <p:spPr>
          <a:xfrm>
            <a:off x="6955272" y="0"/>
            <a:ext cx="5319855" cy="6857999"/>
          </a:xfrm>
          <a:prstGeom prst="rect">
            <a:avLst/>
          </a:prstGeom>
        </p:spPr>
      </p:pic>
    </p:spTree>
    <p:extLst>
      <p:ext uri="{BB962C8B-B14F-4D97-AF65-F5344CB8AC3E}">
        <p14:creationId xmlns:p14="http://schemas.microsoft.com/office/powerpoint/2010/main" val="4173723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438439"/>
          </a:xfrm>
        </p:spPr>
        <p:txBody>
          <a:bodyPr>
            <a:noAutofit/>
          </a:bodyPr>
          <a:lstStyle/>
          <a:p>
            <a:r>
              <a:rPr lang="es-ES" sz="2800" b="1" dirty="0"/>
              <a:t>IV.-  Economías de plataforma</a:t>
            </a:r>
            <a:endParaRPr lang="es-ES" sz="2800" dirty="0"/>
          </a:p>
        </p:txBody>
      </p:sp>
      <p:sp>
        <p:nvSpPr>
          <p:cNvPr id="3" name="Marcador de contenido 2"/>
          <p:cNvSpPr>
            <a:spLocks noGrp="1"/>
          </p:cNvSpPr>
          <p:nvPr>
            <p:ph idx="1"/>
          </p:nvPr>
        </p:nvSpPr>
        <p:spPr>
          <a:xfrm>
            <a:off x="0" y="803564"/>
            <a:ext cx="12192000" cy="6054436"/>
          </a:xfrm>
        </p:spPr>
        <p:txBody>
          <a:bodyPr>
            <a:normAutofit fontScale="92500" lnSpcReduction="20000"/>
          </a:bodyPr>
          <a:lstStyle/>
          <a:p>
            <a:r>
              <a:rPr lang="es-ES" dirty="0"/>
              <a:t>La caja negra (“</a:t>
            </a:r>
            <a:r>
              <a:rPr lang="es-ES" dirty="0" err="1"/>
              <a:t>black</a:t>
            </a:r>
            <a:r>
              <a:rPr lang="es-ES" dirty="0"/>
              <a:t> box”, </a:t>
            </a:r>
            <a:r>
              <a:rPr lang="es-ES" dirty="0" err="1"/>
              <a:t>Pasquale</a:t>
            </a:r>
            <a:r>
              <a:rPr lang="es-ES" dirty="0"/>
              <a:t>, 2015) del algoritmo: la expulsión de la transparencia</a:t>
            </a:r>
          </a:p>
          <a:p>
            <a:pPr algn="just">
              <a:buFont typeface="Wingdings" panose="05000000000000000000" pitchFamily="2" charset="2"/>
              <a:buChar char="Ø"/>
            </a:pPr>
            <a:r>
              <a:rPr lang="es-ES" b="1" dirty="0"/>
              <a:t>“El sistema que tienen esta gente es complicado. Al final uno trabaja y uno ni sabe muy bien. Hay días que uno hace un número, otros días hace otro” </a:t>
            </a:r>
            <a:r>
              <a:rPr lang="es-ES" sz="2400" dirty="0"/>
              <a:t>(E4-UY-Cubano. </a:t>
            </a:r>
            <a:r>
              <a:rPr lang="es-ES" sz="2400" dirty="0" err="1"/>
              <a:t>PedidosYa</a:t>
            </a:r>
            <a:r>
              <a:rPr lang="es-ES" sz="2400" dirty="0"/>
              <a:t>. 4/3/2022. Entrevista personal). </a:t>
            </a:r>
            <a:endParaRPr lang="es-ES" dirty="0"/>
          </a:p>
          <a:p>
            <a:pPr marL="0" indent="0">
              <a:buNone/>
            </a:pPr>
            <a:r>
              <a:rPr lang="es-ES" dirty="0"/>
              <a:t>“Superficies opacas del trabajo” (</a:t>
            </a:r>
            <a:r>
              <a:rPr lang="es-ES" dirty="0" err="1"/>
              <a:t>Sennet</a:t>
            </a:r>
            <a:r>
              <a:rPr lang="es-ES" dirty="0"/>
              <a:t>, 2000)</a:t>
            </a:r>
          </a:p>
          <a:p>
            <a:r>
              <a:rPr lang="es-ES" dirty="0"/>
              <a:t>Una lucha por el espacio (¿público?) de/en las ciudades</a:t>
            </a:r>
          </a:p>
          <a:p>
            <a:pPr marL="0" indent="0">
              <a:buNone/>
            </a:pPr>
            <a:r>
              <a:rPr lang="es-ES" dirty="0"/>
              <a:t>- Tráfico, clima, tiempos, cuestas, señales…adaptarse</a:t>
            </a:r>
          </a:p>
          <a:p>
            <a:pPr>
              <a:buFont typeface="Wingdings" panose="05000000000000000000" pitchFamily="2" charset="2"/>
              <a:buChar char="Ø"/>
            </a:pPr>
            <a:r>
              <a:rPr lang="es-ES" b="1" dirty="0"/>
              <a:t>Al ser empresas pequeñas no tenemos autonomía. (…) Soy en parte mi dueño y en parte no (…) Otra cosa es que las distancias de los pedidos no son las que son, te ponen menos, cuando pones GPS es más y uno reclama y reclama y no te responden más, no te paran bola (…) Si son pedidos dobles solo te pagan el más largo, el otro es gratis” </a:t>
            </a:r>
            <a:r>
              <a:rPr lang="es-ES" dirty="0"/>
              <a:t>(E13-UY-Cubano. </a:t>
            </a:r>
            <a:r>
              <a:rPr lang="es-ES" dirty="0" err="1"/>
              <a:t>PEdidosYa</a:t>
            </a:r>
            <a:r>
              <a:rPr lang="es-ES" dirty="0"/>
              <a:t>. 22/3/2022). </a:t>
            </a:r>
          </a:p>
          <a:p>
            <a:pPr marL="0" indent="0" algn="just">
              <a:buNone/>
            </a:pPr>
            <a:r>
              <a:rPr lang="es-ES" sz="2400" dirty="0"/>
              <a:t>La gestión algorítmica del proceso de trabajo es una práctica de control, que se distingue de la gestión tradicional de personal (</a:t>
            </a:r>
            <a:r>
              <a:rPr lang="es-ES" sz="2400" dirty="0" err="1"/>
              <a:t>Haidar</a:t>
            </a:r>
            <a:r>
              <a:rPr lang="es-ES" sz="2400" dirty="0"/>
              <a:t>, 2020). Como vimos, se caracteriza por: el </a:t>
            </a:r>
            <a:r>
              <a:rPr lang="es-ES" sz="2400" u="sng" dirty="0"/>
              <a:t>monitoreo</a:t>
            </a:r>
            <a:r>
              <a:rPr lang="es-ES" sz="2400" dirty="0"/>
              <a:t> y la </a:t>
            </a:r>
            <a:r>
              <a:rPr lang="es-ES" sz="2400" u="sng" dirty="0"/>
              <a:t>evaluación constante </a:t>
            </a:r>
            <a:r>
              <a:rPr lang="es-ES" sz="2400" dirty="0"/>
              <a:t>del comportamiento de los trabajadores, y el </a:t>
            </a:r>
            <a:r>
              <a:rPr lang="es-ES" sz="2400" dirty="0" err="1"/>
              <a:t>desdibujamiento</a:t>
            </a:r>
            <a:r>
              <a:rPr lang="es-ES" sz="2400" dirty="0"/>
              <a:t> de la figura del empleador, que agrega opacidad a las relaciones laborales, y por la </a:t>
            </a:r>
            <a:r>
              <a:rPr lang="es-ES" sz="2400" u="sng" dirty="0"/>
              <a:t>automatización matemática</a:t>
            </a:r>
            <a:r>
              <a:rPr lang="es-ES" sz="2400" dirty="0"/>
              <a:t> de las decisiones. (</a:t>
            </a:r>
            <a:r>
              <a:rPr lang="es-ES" sz="2400" dirty="0" err="1"/>
              <a:t>Darricades</a:t>
            </a:r>
            <a:r>
              <a:rPr lang="es-ES" sz="2400" dirty="0"/>
              <a:t>, 2021, 61. Tesis de grado)</a:t>
            </a:r>
          </a:p>
          <a:p>
            <a:endParaRPr lang="es-ES" dirty="0"/>
          </a:p>
        </p:txBody>
      </p:sp>
    </p:spTree>
    <p:extLst>
      <p:ext uri="{BB962C8B-B14F-4D97-AF65-F5344CB8AC3E}">
        <p14:creationId xmlns:p14="http://schemas.microsoft.com/office/powerpoint/2010/main" val="3180938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5107709" cy="3620655"/>
          </a:xfrm>
          <a:prstGeom prst="rect">
            <a:avLst/>
          </a:prstGeom>
        </p:spPr>
      </p:pic>
      <p:pic>
        <p:nvPicPr>
          <p:cNvPr id="6" name="Imagen 5"/>
          <p:cNvPicPr>
            <a:picLocks noChangeAspect="1"/>
          </p:cNvPicPr>
          <p:nvPr/>
        </p:nvPicPr>
        <p:blipFill>
          <a:blip r:embed="rId3"/>
          <a:stretch>
            <a:fillRect/>
          </a:stretch>
        </p:blipFill>
        <p:spPr>
          <a:xfrm>
            <a:off x="5661891" y="0"/>
            <a:ext cx="6530109" cy="3546764"/>
          </a:xfrm>
          <a:prstGeom prst="rect">
            <a:avLst/>
          </a:prstGeom>
        </p:spPr>
      </p:pic>
      <p:pic>
        <p:nvPicPr>
          <p:cNvPr id="7" name="Imagen 6"/>
          <p:cNvPicPr>
            <a:picLocks noChangeAspect="1"/>
          </p:cNvPicPr>
          <p:nvPr/>
        </p:nvPicPr>
        <p:blipFill>
          <a:blip r:embed="rId4"/>
          <a:stretch>
            <a:fillRect/>
          </a:stretch>
        </p:blipFill>
        <p:spPr>
          <a:xfrm>
            <a:off x="1" y="3620655"/>
            <a:ext cx="11887200" cy="3808974"/>
          </a:xfrm>
          <a:prstGeom prst="rect">
            <a:avLst/>
          </a:prstGeom>
        </p:spPr>
      </p:pic>
    </p:spTree>
    <p:extLst>
      <p:ext uri="{BB962C8B-B14F-4D97-AF65-F5344CB8AC3E}">
        <p14:creationId xmlns:p14="http://schemas.microsoft.com/office/powerpoint/2010/main" val="3799319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650875"/>
          </a:xfrm>
        </p:spPr>
        <p:txBody>
          <a:bodyPr>
            <a:normAutofit/>
          </a:bodyPr>
          <a:lstStyle/>
          <a:p>
            <a:r>
              <a:rPr lang="es-ES" sz="2800" b="1" dirty="0" smtClean="0"/>
              <a:t>Conclusiones</a:t>
            </a:r>
            <a:endParaRPr lang="es-ES" sz="2800" b="1" dirty="0"/>
          </a:p>
        </p:txBody>
      </p:sp>
      <p:sp>
        <p:nvSpPr>
          <p:cNvPr id="3" name="Marcador de contenido 2"/>
          <p:cNvSpPr>
            <a:spLocks noGrp="1"/>
          </p:cNvSpPr>
          <p:nvPr>
            <p:ph idx="1"/>
          </p:nvPr>
        </p:nvSpPr>
        <p:spPr>
          <a:xfrm>
            <a:off x="0" y="563418"/>
            <a:ext cx="12192000" cy="6294581"/>
          </a:xfrm>
        </p:spPr>
        <p:txBody>
          <a:bodyPr>
            <a:normAutofit lnSpcReduction="10000"/>
          </a:bodyPr>
          <a:lstStyle/>
          <a:p>
            <a:pPr algn="just"/>
            <a:r>
              <a:rPr lang="es-ES" sz="2400" dirty="0" smtClean="0"/>
              <a:t>Antes se sufría por inhibiciones, pulsiones, castraciones (Freud); Hoy se sufre por lo que se debe o se debería creer; por lo que podría uno ser o llegar a ser.</a:t>
            </a:r>
          </a:p>
          <a:p>
            <a:pPr algn="just"/>
            <a:r>
              <a:rPr lang="es-ES" sz="2400" i="1" dirty="0" err="1" smtClean="0"/>
              <a:t>Neofeudalismo</a:t>
            </a:r>
            <a:r>
              <a:rPr lang="es-ES" sz="2400" dirty="0" smtClean="0"/>
              <a:t>: consolidación de la riqueza y del poder de la élite que quedaría así muy fuera del alcance de la gente corriente y de los mecanismos del consentimiento democrático (</a:t>
            </a:r>
            <a:r>
              <a:rPr lang="es-ES" sz="2400" dirty="0" err="1" smtClean="0"/>
              <a:t>Zafirovski</a:t>
            </a:r>
            <a:r>
              <a:rPr lang="es-ES" sz="2400" dirty="0" smtClean="0"/>
              <a:t>, cit. en </a:t>
            </a:r>
            <a:r>
              <a:rPr lang="es-ES" sz="2400" dirty="0" err="1" smtClean="0"/>
              <a:t>Zuboff</a:t>
            </a:r>
            <a:r>
              <a:rPr lang="es-ES" sz="2400" dirty="0" smtClean="0"/>
              <a:t>)</a:t>
            </a:r>
          </a:p>
          <a:p>
            <a:pPr algn="just"/>
            <a:r>
              <a:rPr lang="es-ES" sz="2400" i="1" dirty="0" smtClean="0"/>
              <a:t>Retorno a capitalismo tradicional</a:t>
            </a:r>
            <a:r>
              <a:rPr lang="es-ES" sz="2400" dirty="0" smtClean="0"/>
              <a:t>: reversión a una sociedad </a:t>
            </a:r>
            <a:r>
              <a:rPr lang="es-ES" sz="2400" dirty="0" err="1" smtClean="0"/>
              <a:t>premoderna</a:t>
            </a:r>
            <a:r>
              <a:rPr lang="es-ES" sz="2400" dirty="0" smtClean="0"/>
              <a:t> en la que las oportunidades vitales de una persona dependen de su riqueza heredada, más que de sus logros </a:t>
            </a:r>
            <a:r>
              <a:rPr lang="es-ES" sz="2400" dirty="0" err="1" smtClean="0"/>
              <a:t>meritocráticos</a:t>
            </a:r>
            <a:r>
              <a:rPr lang="es-ES" sz="2400" dirty="0" smtClean="0"/>
              <a:t> (</a:t>
            </a:r>
            <a:r>
              <a:rPr lang="es-ES" sz="2400" dirty="0" err="1" smtClean="0"/>
              <a:t>Piketty</a:t>
            </a:r>
            <a:r>
              <a:rPr lang="es-ES" sz="2400" dirty="0" smtClean="0"/>
              <a:t>, cit. en </a:t>
            </a:r>
            <a:r>
              <a:rPr lang="es-ES" sz="2400" dirty="0" err="1" smtClean="0"/>
              <a:t>Zuboff</a:t>
            </a:r>
            <a:r>
              <a:rPr lang="es-ES" sz="2400" dirty="0" smtClean="0"/>
              <a:t>)</a:t>
            </a:r>
          </a:p>
          <a:p>
            <a:pPr algn="just"/>
            <a:endParaRPr lang="es-ES" sz="2400" dirty="0"/>
          </a:p>
          <a:p>
            <a:pPr algn="just"/>
            <a:r>
              <a:rPr lang="es-ES" sz="2400" dirty="0"/>
              <a:t>“El neoliberalismo no es solo </a:t>
            </a:r>
            <a:r>
              <a:rPr lang="es-ES" sz="2400" dirty="0" err="1"/>
              <a:t>reformulador</a:t>
            </a:r>
            <a:r>
              <a:rPr lang="es-ES" sz="2400" dirty="0"/>
              <a:t> de reglas, de instituciones, de derechos, es también productor de cierto tipo de relaciones sociales, de maneras de vivir, de ciertas subjetividades (…) está en juego, nada más y nada menos, la forma de existencia [que] define cierta norma de vida [que] obliga a cada uno a vivir en un universo de competencia generalizada (…) empuja a justificar desigualdades cada vez mayores, transforma también al individuo, que en adelante es llamado a convertirse y a conducirse como una empresa” (Laval y </a:t>
            </a:r>
            <a:r>
              <a:rPr lang="es-ES" sz="2400" dirty="0" err="1"/>
              <a:t>Dardot</a:t>
            </a:r>
            <a:r>
              <a:rPr lang="es-ES" sz="2400" dirty="0"/>
              <a:t>, La nueva razón del mundo, 2015, p14</a:t>
            </a:r>
            <a:r>
              <a:rPr lang="es-ES" sz="2400" dirty="0" smtClean="0"/>
              <a:t>).</a:t>
            </a:r>
          </a:p>
          <a:p>
            <a:pPr algn="just"/>
            <a:r>
              <a:rPr lang="es-ES" sz="2400" b="1" dirty="0" smtClean="0"/>
              <a:t>Neoliberalismo: sistema económico, arte de gobierno, contexto sociopolítico, ideología. </a:t>
            </a:r>
            <a:endParaRPr lang="es-ES" sz="2400" b="1" dirty="0"/>
          </a:p>
          <a:p>
            <a:pPr algn="just"/>
            <a:endParaRPr lang="es-ES" sz="2400" i="1" dirty="0"/>
          </a:p>
        </p:txBody>
      </p:sp>
    </p:spTree>
    <p:extLst>
      <p:ext uri="{BB962C8B-B14F-4D97-AF65-F5344CB8AC3E}">
        <p14:creationId xmlns:p14="http://schemas.microsoft.com/office/powerpoint/2010/main" val="1083646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586220"/>
          </a:xfrm>
        </p:spPr>
        <p:txBody>
          <a:bodyPr>
            <a:normAutofit/>
          </a:bodyPr>
          <a:lstStyle/>
          <a:p>
            <a:r>
              <a:rPr lang="es-ES" sz="2800" dirty="0" smtClean="0"/>
              <a:t>Muchas gracias por su atención</a:t>
            </a:r>
            <a:endParaRPr lang="es-ES" sz="2800"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86220"/>
            <a:ext cx="12192000" cy="6271779"/>
          </a:xfrm>
        </p:spPr>
      </p:pic>
    </p:spTree>
    <p:extLst>
      <p:ext uri="{BB962C8B-B14F-4D97-AF65-F5344CB8AC3E}">
        <p14:creationId xmlns:p14="http://schemas.microsoft.com/office/powerpoint/2010/main" val="624561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Í</a:t>
            </a:r>
            <a:r>
              <a:rPr lang="es-ES" dirty="0" smtClean="0"/>
              <a:t>ndice</a:t>
            </a:r>
            <a:endParaRPr lang="es-ES" dirty="0"/>
          </a:p>
        </p:txBody>
      </p:sp>
      <p:sp>
        <p:nvSpPr>
          <p:cNvPr id="3" name="Marcador de contenido 2"/>
          <p:cNvSpPr>
            <a:spLocks noGrp="1"/>
          </p:cNvSpPr>
          <p:nvPr>
            <p:ph idx="1"/>
          </p:nvPr>
        </p:nvSpPr>
        <p:spPr/>
        <p:txBody>
          <a:bodyPr>
            <a:normAutofit/>
          </a:bodyPr>
          <a:lstStyle/>
          <a:p>
            <a:r>
              <a:rPr lang="es-ES" dirty="0" smtClean="0"/>
              <a:t>Introducción.- Un capitalismo de muerte</a:t>
            </a:r>
          </a:p>
          <a:p>
            <a:r>
              <a:rPr lang="es-ES" dirty="0" smtClean="0"/>
              <a:t>Algunas singularidades del neoliberalismo</a:t>
            </a:r>
          </a:p>
          <a:p>
            <a:pPr>
              <a:buFontTx/>
              <a:buChar char="-"/>
            </a:pPr>
            <a:r>
              <a:rPr lang="es-ES" dirty="0" smtClean="0"/>
              <a:t>Informacional &gt; Tecnológico &gt; Vigilante</a:t>
            </a:r>
          </a:p>
          <a:p>
            <a:pPr>
              <a:buFontTx/>
              <a:buChar char="-"/>
            </a:pPr>
            <a:r>
              <a:rPr lang="es-ES" dirty="0" smtClean="0"/>
              <a:t>Crisis y deuda como status quo</a:t>
            </a:r>
          </a:p>
          <a:p>
            <a:pPr>
              <a:buFontTx/>
              <a:buChar char="-"/>
            </a:pPr>
            <a:r>
              <a:rPr lang="es-ES" dirty="0" smtClean="0"/>
              <a:t>Devenir migrante, devenir ciborg, devenir expulsado: algunas exclusiones</a:t>
            </a:r>
          </a:p>
          <a:p>
            <a:r>
              <a:rPr lang="es-ES" dirty="0" smtClean="0"/>
              <a:t>Estudio de caso: economías de plataformas y devenir </a:t>
            </a:r>
            <a:r>
              <a:rPr lang="es-ES" dirty="0" err="1" smtClean="0"/>
              <a:t>Rider</a:t>
            </a:r>
            <a:r>
              <a:rPr lang="es-ES" dirty="0" smtClean="0"/>
              <a:t>/</a:t>
            </a:r>
            <a:r>
              <a:rPr lang="es-ES" dirty="0" err="1" smtClean="0"/>
              <a:t>delivery</a:t>
            </a:r>
            <a:endParaRPr lang="es-ES" dirty="0"/>
          </a:p>
        </p:txBody>
      </p:sp>
    </p:spTree>
    <p:extLst>
      <p:ext uri="{BB962C8B-B14F-4D97-AF65-F5344CB8AC3E}">
        <p14:creationId xmlns:p14="http://schemas.microsoft.com/office/powerpoint/2010/main" val="1222992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456911"/>
          </a:xfrm>
        </p:spPr>
        <p:txBody>
          <a:bodyPr>
            <a:normAutofit fontScale="90000"/>
          </a:bodyPr>
          <a:lstStyle/>
          <a:p>
            <a:r>
              <a:rPr lang="es-ES" dirty="0" smtClean="0"/>
              <a:t>¿Un siglo </a:t>
            </a:r>
            <a:r>
              <a:rPr lang="es-ES" dirty="0" err="1" smtClean="0"/>
              <a:t>deleuziano</a:t>
            </a:r>
            <a:r>
              <a:rPr lang="es-ES" dirty="0" smtClean="0"/>
              <a:t>?</a:t>
            </a:r>
            <a:endParaRPr lang="es-ES" dirty="0"/>
          </a:p>
        </p:txBody>
      </p:sp>
      <p:sp>
        <p:nvSpPr>
          <p:cNvPr id="3" name="Marcador de contenido 2"/>
          <p:cNvSpPr>
            <a:spLocks noGrp="1"/>
          </p:cNvSpPr>
          <p:nvPr>
            <p:ph idx="1"/>
          </p:nvPr>
        </p:nvSpPr>
        <p:spPr>
          <a:xfrm>
            <a:off x="0" y="822036"/>
            <a:ext cx="12192000" cy="6035964"/>
          </a:xfrm>
        </p:spPr>
        <p:txBody>
          <a:bodyPr/>
          <a:lstStyle/>
          <a:p>
            <a:pPr marL="0" indent="0" algn="just">
              <a:buNone/>
            </a:pPr>
            <a:r>
              <a:rPr lang="es-ES" dirty="0" smtClean="0"/>
              <a:t>“Los grupos y los individuos contienen </a:t>
            </a:r>
            <a:r>
              <a:rPr lang="es-ES" dirty="0" err="1" smtClean="0"/>
              <a:t>microfascismos</a:t>
            </a:r>
            <a:r>
              <a:rPr lang="es-ES" dirty="0" smtClean="0"/>
              <a:t> que siempre están dispuestos a cristalizar</a:t>
            </a:r>
            <a:r>
              <a:rPr lang="es-ES" dirty="0" smtClean="0"/>
              <a:t>”</a:t>
            </a:r>
          </a:p>
          <a:p>
            <a:pPr marL="0" indent="0" algn="just">
              <a:buNone/>
            </a:pPr>
            <a:endParaRPr lang="es-ES" dirty="0" smtClean="0"/>
          </a:p>
          <a:p>
            <a:pPr marL="0" indent="0">
              <a:buNone/>
            </a:pPr>
            <a:r>
              <a:rPr lang="es-ES" dirty="0" smtClean="0"/>
              <a:t>“El capitalismo universal y en sí no existe, el capitalismo está en la encrucijada de todo tipo de formaciones, siempre es por naturaleza neocapitalismo”</a:t>
            </a:r>
          </a:p>
          <a:p>
            <a:pPr marL="0" indent="0" algn="r">
              <a:buNone/>
            </a:pPr>
            <a:r>
              <a:rPr lang="es-ES" dirty="0" smtClean="0"/>
              <a:t>DELEUZE Y GUATTARI</a:t>
            </a:r>
          </a:p>
          <a:p>
            <a:pPr marL="0" indent="0" algn="just">
              <a:buNone/>
            </a:pPr>
            <a:r>
              <a:rPr lang="es-ES" dirty="0" smtClean="0"/>
              <a:t>“Vivir con y en el capitalismo no es lo mismo que vivir por y para el capitalismo”</a:t>
            </a:r>
          </a:p>
          <a:p>
            <a:pPr marL="0" indent="0" algn="r">
              <a:buNone/>
            </a:pPr>
            <a:r>
              <a:rPr lang="es-ES" dirty="0" smtClean="0"/>
              <a:t>BOLÍVAR ECHEVERRÍA</a:t>
            </a:r>
          </a:p>
          <a:p>
            <a:pPr marL="0" indent="0">
              <a:buNone/>
            </a:pPr>
            <a:endParaRPr lang="es-ES" dirty="0"/>
          </a:p>
          <a:p>
            <a:pPr marL="0" indent="0">
              <a:buNone/>
            </a:pPr>
            <a:endParaRPr lang="es-ES" dirty="0"/>
          </a:p>
        </p:txBody>
      </p:sp>
    </p:spTree>
    <p:extLst>
      <p:ext uri="{BB962C8B-B14F-4D97-AF65-F5344CB8AC3E}">
        <p14:creationId xmlns:p14="http://schemas.microsoft.com/office/powerpoint/2010/main" val="1581204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3"/>
          <a:srcRect l="38179" t="15356" r="36627" b="9078"/>
          <a:stretch/>
        </p:blipFill>
        <p:spPr>
          <a:xfrm>
            <a:off x="0" y="75738"/>
            <a:ext cx="3821104" cy="6782262"/>
          </a:xfrm>
          <a:prstGeom prst="rect">
            <a:avLst/>
          </a:prstGeom>
        </p:spPr>
      </p:pic>
      <p:pic>
        <p:nvPicPr>
          <p:cNvPr id="5" name="Imagen 4"/>
          <p:cNvPicPr>
            <a:picLocks noChangeAspect="1"/>
          </p:cNvPicPr>
          <p:nvPr/>
        </p:nvPicPr>
        <p:blipFill rotWithShape="1">
          <a:blip r:embed="rId4"/>
          <a:srcRect l="37949" t="15527" r="37051" b="9031"/>
          <a:stretch/>
        </p:blipFill>
        <p:spPr>
          <a:xfrm>
            <a:off x="3821104" y="157018"/>
            <a:ext cx="4174816" cy="6700982"/>
          </a:xfrm>
          <a:prstGeom prst="rect">
            <a:avLst/>
          </a:prstGeom>
        </p:spPr>
      </p:pic>
      <p:pic>
        <p:nvPicPr>
          <p:cNvPr id="6" name="Imagen 5"/>
          <p:cNvPicPr>
            <a:picLocks noChangeAspect="1"/>
          </p:cNvPicPr>
          <p:nvPr/>
        </p:nvPicPr>
        <p:blipFill rotWithShape="1">
          <a:blip r:embed="rId5"/>
          <a:srcRect l="37778" t="16371" r="37666" b="9061"/>
          <a:stretch/>
        </p:blipFill>
        <p:spPr>
          <a:xfrm>
            <a:off x="7995920" y="0"/>
            <a:ext cx="4196080" cy="6782263"/>
          </a:xfrm>
          <a:prstGeom prst="rect">
            <a:avLst/>
          </a:prstGeom>
        </p:spPr>
      </p:pic>
    </p:spTree>
    <p:extLst>
      <p:ext uri="{BB962C8B-B14F-4D97-AF65-F5344CB8AC3E}">
        <p14:creationId xmlns:p14="http://schemas.microsoft.com/office/powerpoint/2010/main" val="588749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512330"/>
          </a:xfrm>
        </p:spPr>
        <p:txBody>
          <a:bodyPr>
            <a:normAutofit/>
          </a:bodyPr>
          <a:lstStyle/>
          <a:p>
            <a:r>
              <a:rPr lang="es-ES" sz="2800" b="1" dirty="0" smtClean="0"/>
              <a:t>I.- Informacional y tecnológico</a:t>
            </a:r>
            <a:endParaRPr lang="es-ES" sz="2800" b="1" dirty="0"/>
          </a:p>
        </p:txBody>
      </p:sp>
      <p:sp>
        <p:nvSpPr>
          <p:cNvPr id="3" name="Marcador de contenido 2"/>
          <p:cNvSpPr>
            <a:spLocks noGrp="1"/>
          </p:cNvSpPr>
          <p:nvPr>
            <p:ph idx="1"/>
          </p:nvPr>
        </p:nvSpPr>
        <p:spPr>
          <a:xfrm>
            <a:off x="0" y="512330"/>
            <a:ext cx="12192000" cy="6345670"/>
          </a:xfrm>
        </p:spPr>
        <p:txBody>
          <a:bodyPr/>
          <a:lstStyle/>
          <a:p>
            <a:pPr algn="just"/>
            <a:r>
              <a:rPr lang="es-ES" sz="2400" dirty="0" smtClean="0"/>
              <a:t>¿Estamos por primera vez en la historia de la humanidad asistiendo a que la tecnología es un fin en sí misma?</a:t>
            </a:r>
          </a:p>
          <a:p>
            <a:pPr algn="just">
              <a:buFontTx/>
              <a:buChar char="-"/>
            </a:pPr>
            <a:r>
              <a:rPr lang="es-ES" sz="2400" dirty="0" smtClean="0"/>
              <a:t>Brecha digital + Excedente conductual y capitalismo de la vigilancia (SHOSHANA ZUBOFF)</a:t>
            </a:r>
          </a:p>
          <a:p>
            <a:pPr marL="0" indent="0" algn="just">
              <a:buNone/>
            </a:pPr>
            <a:r>
              <a:rPr lang="es-ES" sz="2400" dirty="0" smtClean="0"/>
              <a:t>“El capitalismo de la vigilancia reclama unilateralmente para sí la experiencia humana, entendiéndola como una materia prima gratuita que puede traducir en datos de comportamiento”.</a:t>
            </a:r>
            <a:endParaRPr lang="es-ES" sz="2400" dirty="0"/>
          </a:p>
          <a:p>
            <a:pPr marL="0" indent="0" algn="just">
              <a:buNone/>
            </a:pPr>
            <a:r>
              <a:rPr lang="es-ES" sz="2400" dirty="0" smtClean="0"/>
              <a:t>“Se usa como insumo de procesos avanzados de producción conocidos como inteligencia de máquinas, con los que se fabrican productos predictivos, que prevén lo que cualquiera de ustedes hará ahora, en breve y más adelante”.</a:t>
            </a:r>
          </a:p>
          <a:p>
            <a:pPr marL="0" indent="0" algn="just">
              <a:buNone/>
            </a:pPr>
            <a:endParaRPr lang="es-ES" sz="2400" dirty="0" smtClean="0"/>
          </a:p>
          <a:p>
            <a:endParaRPr lang="es-ES"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860801"/>
            <a:ext cx="4368801" cy="2997200"/>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1927" y="3860944"/>
            <a:ext cx="3786909" cy="2997056"/>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7353" y="3860801"/>
            <a:ext cx="3844647" cy="2997055"/>
          </a:xfrm>
          <a:prstGeom prst="rect">
            <a:avLst/>
          </a:prstGeom>
        </p:spPr>
      </p:pic>
    </p:spTree>
    <p:extLst>
      <p:ext uri="{BB962C8B-B14F-4D97-AF65-F5344CB8AC3E}">
        <p14:creationId xmlns:p14="http://schemas.microsoft.com/office/powerpoint/2010/main" val="2902343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549275"/>
          </a:xfrm>
        </p:spPr>
        <p:txBody>
          <a:bodyPr>
            <a:normAutofit/>
          </a:bodyPr>
          <a:lstStyle/>
          <a:p>
            <a:r>
              <a:rPr lang="es-ES" sz="2800" b="1" dirty="0" smtClean="0"/>
              <a:t>I.- Informacional y tecnológico</a:t>
            </a:r>
            <a:endParaRPr lang="es-ES" sz="2800" b="1" dirty="0"/>
          </a:p>
        </p:txBody>
      </p:sp>
      <p:sp>
        <p:nvSpPr>
          <p:cNvPr id="3" name="Marcador de contenido 2"/>
          <p:cNvSpPr>
            <a:spLocks noGrp="1"/>
          </p:cNvSpPr>
          <p:nvPr>
            <p:ph idx="1"/>
          </p:nvPr>
        </p:nvSpPr>
        <p:spPr>
          <a:xfrm>
            <a:off x="0" y="461818"/>
            <a:ext cx="12192000" cy="6396182"/>
          </a:xfrm>
        </p:spPr>
        <p:txBody>
          <a:bodyPr>
            <a:normAutofit lnSpcReduction="10000"/>
          </a:bodyPr>
          <a:lstStyle/>
          <a:p>
            <a:pPr algn="just"/>
            <a:r>
              <a:rPr lang="es-ES" sz="2400" dirty="0" smtClean="0"/>
              <a:t>Capitalismo de la vigilancia ya no solo conduce conductas, disciplina y normaliza (Foucault) sino que además dirige comportamientos hacia resultados rentables.</a:t>
            </a:r>
          </a:p>
          <a:p>
            <a:pPr algn="just"/>
            <a:r>
              <a:rPr lang="es-ES" sz="2400" dirty="0" smtClean="0"/>
              <a:t>Fuentes de excedente conductual cada vez más predictivas: voces, personalidades, emociones. </a:t>
            </a:r>
          </a:p>
          <a:p>
            <a:pPr algn="just"/>
            <a:r>
              <a:rPr lang="es-ES" sz="2400" dirty="0" smtClean="0"/>
              <a:t>Predecir nuestros comportamientos para el beneficio de otros, no para el nuestro. </a:t>
            </a:r>
          </a:p>
          <a:p>
            <a:pPr algn="just"/>
            <a:endParaRPr lang="es-ES" sz="2400" dirty="0"/>
          </a:p>
          <a:p>
            <a:pPr algn="just"/>
            <a:r>
              <a:rPr lang="es-ES" sz="2400" dirty="0" smtClean="0"/>
              <a:t>“Información</a:t>
            </a:r>
            <a:r>
              <a:rPr lang="es-ES" sz="2400" dirty="0"/>
              <a:t>/ comunicación en un círculo de retroalimentación acumulativo entre la innovación y sus </a:t>
            </a:r>
            <a:r>
              <a:rPr lang="es-ES" sz="2400" dirty="0" smtClean="0"/>
              <a:t>usos” (</a:t>
            </a:r>
            <a:r>
              <a:rPr lang="es-ES" sz="2400" dirty="0" err="1" smtClean="0"/>
              <a:t>Castells</a:t>
            </a:r>
            <a:r>
              <a:rPr lang="es-ES" sz="2400" dirty="0" smtClean="0"/>
              <a:t>, Era de la Información). Rasgos:</a:t>
            </a:r>
          </a:p>
          <a:p>
            <a:pPr algn="just"/>
            <a:r>
              <a:rPr lang="es-ES" sz="2400" dirty="0" smtClean="0"/>
              <a:t>1. La </a:t>
            </a:r>
            <a:r>
              <a:rPr lang="es-ES" sz="2400" dirty="0"/>
              <a:t>información es su materia prima: “Son tecnologías para actuar sobre la información”, no información para actuar sobre la tecnología. </a:t>
            </a:r>
            <a:endParaRPr lang="es-ES" sz="2400" dirty="0" smtClean="0"/>
          </a:p>
          <a:p>
            <a:pPr algn="just"/>
            <a:r>
              <a:rPr lang="es-ES" sz="2400" dirty="0" smtClean="0"/>
              <a:t>2</a:t>
            </a:r>
            <a:r>
              <a:rPr lang="es-ES" sz="2400" dirty="0"/>
              <a:t>. Su capacidad de penetración en los procesos de nuestra existencia individual y colectiva, a través del control de la </a:t>
            </a:r>
            <a:r>
              <a:rPr lang="es-ES" sz="2400" dirty="0" smtClean="0"/>
              <a:t>información.</a:t>
            </a:r>
          </a:p>
          <a:p>
            <a:pPr algn="just"/>
            <a:r>
              <a:rPr lang="es-ES" sz="2400" dirty="0" smtClean="0"/>
              <a:t>3. Su </a:t>
            </a:r>
            <a:r>
              <a:rPr lang="es-ES" sz="2400" dirty="0"/>
              <a:t>morfología de red le permite materializarse en todo tipo de procesos y organizaciones mediante tecnologías de la información. </a:t>
            </a:r>
            <a:endParaRPr lang="es-ES" sz="2400" dirty="0" smtClean="0"/>
          </a:p>
          <a:p>
            <a:pPr algn="just"/>
            <a:r>
              <a:rPr lang="es-ES" sz="2400" dirty="0" smtClean="0"/>
              <a:t>4</a:t>
            </a:r>
            <a:r>
              <a:rPr lang="es-ES" sz="2400" dirty="0"/>
              <a:t>. Su flexibilidad y capacidad para reconfigurarse. </a:t>
            </a:r>
            <a:endParaRPr lang="es-ES" sz="2400" dirty="0" smtClean="0"/>
          </a:p>
          <a:p>
            <a:pPr algn="just"/>
            <a:r>
              <a:rPr lang="es-ES" sz="2400" dirty="0" smtClean="0"/>
              <a:t>5</a:t>
            </a:r>
            <a:r>
              <a:rPr lang="es-ES" sz="2400" dirty="0"/>
              <a:t>. La convergencia “creciente de tecnologías específicas en un sistema altamente integrado (p. 88-89).</a:t>
            </a:r>
            <a:endParaRPr lang="es-ES" sz="2400" dirty="0" smtClean="0"/>
          </a:p>
          <a:p>
            <a:pPr algn="just"/>
            <a:endParaRPr lang="es-ES" sz="2400" dirty="0"/>
          </a:p>
        </p:txBody>
      </p:sp>
    </p:spTree>
    <p:extLst>
      <p:ext uri="{BB962C8B-B14F-4D97-AF65-F5344CB8AC3E}">
        <p14:creationId xmlns:p14="http://schemas.microsoft.com/office/powerpoint/2010/main" val="533639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4309" y="0"/>
            <a:ext cx="10515600" cy="429202"/>
          </a:xfrm>
        </p:spPr>
        <p:txBody>
          <a:bodyPr>
            <a:noAutofit/>
          </a:bodyPr>
          <a:lstStyle/>
          <a:p>
            <a:r>
              <a:rPr lang="es-ES" sz="2800" b="1" dirty="0" smtClean="0"/>
              <a:t>I.- Informacional y tecnológico</a:t>
            </a:r>
            <a:endParaRPr lang="es-ES" sz="2800" b="1" dirty="0"/>
          </a:p>
        </p:txBody>
      </p:sp>
      <p:sp>
        <p:nvSpPr>
          <p:cNvPr id="3" name="Marcador de contenido 2"/>
          <p:cNvSpPr>
            <a:spLocks noGrp="1"/>
          </p:cNvSpPr>
          <p:nvPr>
            <p:ph idx="1"/>
          </p:nvPr>
        </p:nvSpPr>
        <p:spPr>
          <a:xfrm>
            <a:off x="0" y="360218"/>
            <a:ext cx="12192000" cy="6497782"/>
          </a:xfrm>
        </p:spPr>
        <p:txBody>
          <a:bodyPr>
            <a:normAutofit/>
          </a:bodyPr>
          <a:lstStyle/>
          <a:p>
            <a:pPr algn="just"/>
            <a:r>
              <a:rPr lang="es-ES" sz="2400" dirty="0" smtClean="0"/>
              <a:t>Paisajes tecnológicos (</a:t>
            </a:r>
            <a:r>
              <a:rPr lang="es-ES" sz="2400" dirty="0" err="1" smtClean="0"/>
              <a:t>Appadurai</a:t>
            </a:r>
            <a:r>
              <a:rPr lang="es-ES" sz="2400" dirty="0" smtClean="0"/>
              <a:t>): configuración global de la tecnología, </a:t>
            </a:r>
            <a:r>
              <a:rPr lang="es-ES" sz="2400" dirty="0" err="1" smtClean="0"/>
              <a:t>com</a:t>
            </a:r>
            <a:r>
              <a:rPr lang="es-ES" sz="2400" dirty="0" smtClean="0"/>
              <a:t> empresas localizadas en diversos países. &gt;&gt;&gt; Ruptura del Estado, que se disloca en múltiples centros financieros, administrativos y legislativos, nodos de la ciudades globales (</a:t>
            </a:r>
            <a:r>
              <a:rPr lang="es-ES" sz="2400" dirty="0" err="1" smtClean="0"/>
              <a:t>Sassen</a:t>
            </a:r>
            <a:r>
              <a:rPr lang="es-ES" sz="2400" dirty="0" smtClean="0"/>
              <a:t>).</a:t>
            </a:r>
          </a:p>
          <a:p>
            <a:pPr algn="just"/>
            <a:r>
              <a:rPr lang="es-ES" sz="2400" dirty="0" smtClean="0"/>
              <a:t>Paso a sociedades postindustriales (Bell), del riesgo (Beck), líquidas (</a:t>
            </a:r>
            <a:r>
              <a:rPr lang="es-ES" sz="2400" dirty="0" err="1" smtClean="0"/>
              <a:t>Bauman</a:t>
            </a:r>
            <a:r>
              <a:rPr lang="es-ES" sz="2400" dirty="0" smtClean="0"/>
              <a:t>)</a:t>
            </a:r>
          </a:p>
          <a:p>
            <a:pPr algn="just"/>
            <a:r>
              <a:rPr lang="es-ES" sz="2400" dirty="0" smtClean="0"/>
              <a:t>Paso a una </a:t>
            </a:r>
            <a:r>
              <a:rPr lang="es-ES" sz="2400" dirty="0" err="1" smtClean="0"/>
              <a:t>McDonalización</a:t>
            </a:r>
            <a:r>
              <a:rPr lang="es-ES" sz="2400" dirty="0" smtClean="0"/>
              <a:t> de la economía, a una </a:t>
            </a:r>
            <a:r>
              <a:rPr lang="es-ES" sz="2400" dirty="0" err="1" smtClean="0"/>
              <a:t>maquilización</a:t>
            </a:r>
            <a:r>
              <a:rPr lang="es-ES" sz="2400" dirty="0" smtClean="0"/>
              <a:t> del mundo, a una </a:t>
            </a:r>
            <a:r>
              <a:rPr lang="es-ES" sz="2400" dirty="0" err="1" smtClean="0"/>
              <a:t>uberización</a:t>
            </a:r>
            <a:r>
              <a:rPr lang="es-ES" sz="2400" dirty="0" smtClean="0"/>
              <a:t> económica </a:t>
            </a:r>
            <a:r>
              <a:rPr lang="es-ES" sz="2400" dirty="0" err="1" smtClean="0"/>
              <a:t>just</a:t>
            </a:r>
            <a:r>
              <a:rPr lang="es-ES" sz="2400" dirty="0" smtClean="0"/>
              <a:t> in time, bajo demanda, </a:t>
            </a:r>
            <a:r>
              <a:rPr lang="es-ES" sz="2400" dirty="0" err="1" smtClean="0"/>
              <a:t>low</a:t>
            </a:r>
            <a:r>
              <a:rPr lang="es-ES" sz="2400" dirty="0" smtClean="0"/>
              <a:t> </a:t>
            </a:r>
            <a:r>
              <a:rPr lang="es-ES" sz="2400" dirty="0" err="1" smtClean="0"/>
              <a:t>cost</a:t>
            </a:r>
            <a:r>
              <a:rPr lang="es-ES" sz="2400" dirty="0" smtClean="0"/>
              <a:t>. (¿economías surgidas del odio?: Facebook, Uber…).</a:t>
            </a:r>
          </a:p>
          <a:p>
            <a:pPr algn="just"/>
            <a:endParaRPr lang="es-ES" sz="24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5816" y="2601634"/>
            <a:ext cx="2386014" cy="4226482"/>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4" y="3011056"/>
            <a:ext cx="2627881" cy="3846944"/>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2909" y="2743201"/>
            <a:ext cx="3579091" cy="4114800"/>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1847" y="2743200"/>
            <a:ext cx="3231062" cy="4084916"/>
          </a:xfrm>
          <a:prstGeom prst="rect">
            <a:avLst/>
          </a:prstGeom>
        </p:spPr>
      </p:pic>
    </p:spTree>
    <p:extLst>
      <p:ext uri="{BB962C8B-B14F-4D97-AF65-F5344CB8AC3E}">
        <p14:creationId xmlns:p14="http://schemas.microsoft.com/office/powerpoint/2010/main" val="4063650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410730"/>
          </a:xfrm>
        </p:spPr>
        <p:txBody>
          <a:bodyPr>
            <a:noAutofit/>
          </a:bodyPr>
          <a:lstStyle/>
          <a:p>
            <a:r>
              <a:rPr lang="es-ES" sz="2800" b="1" dirty="0" smtClean="0"/>
              <a:t>II.- Crisis y deuda</a:t>
            </a:r>
            <a:endParaRPr lang="es-ES" sz="2800" b="1" dirty="0"/>
          </a:p>
        </p:txBody>
      </p:sp>
      <p:sp>
        <p:nvSpPr>
          <p:cNvPr id="3" name="Marcador de contenido 2"/>
          <p:cNvSpPr>
            <a:spLocks noGrp="1"/>
          </p:cNvSpPr>
          <p:nvPr>
            <p:ph idx="1"/>
          </p:nvPr>
        </p:nvSpPr>
        <p:spPr>
          <a:xfrm>
            <a:off x="0" y="410730"/>
            <a:ext cx="12192000" cy="6447270"/>
          </a:xfrm>
        </p:spPr>
        <p:txBody>
          <a:bodyPr>
            <a:normAutofit/>
          </a:bodyPr>
          <a:lstStyle/>
          <a:p>
            <a:r>
              <a:rPr lang="es-ES" sz="2400" dirty="0" err="1" smtClean="0"/>
              <a:t>Emprendedurismo</a:t>
            </a:r>
            <a:r>
              <a:rPr lang="es-ES" sz="2400" dirty="0" smtClean="0"/>
              <a:t> y new </a:t>
            </a:r>
            <a:r>
              <a:rPr lang="es-ES" sz="2400" dirty="0" err="1" smtClean="0"/>
              <a:t>Managment</a:t>
            </a:r>
            <a:r>
              <a:rPr lang="es-ES" sz="2400" dirty="0" smtClean="0"/>
              <a:t>+ </a:t>
            </a:r>
            <a:r>
              <a:rPr lang="es-ES" sz="2400" dirty="0" err="1" smtClean="0"/>
              <a:t>Psicologización</a:t>
            </a:r>
            <a:r>
              <a:rPr lang="es-ES" sz="2400" dirty="0" smtClean="0"/>
              <a:t> del trabajo+ Deuda (</a:t>
            </a:r>
            <a:r>
              <a:rPr lang="es-ES" sz="2400" dirty="0" err="1" smtClean="0"/>
              <a:t>Graeber</a:t>
            </a:r>
            <a:r>
              <a:rPr lang="es-ES" sz="2400" dirty="0" smtClean="0"/>
              <a:t>)</a:t>
            </a:r>
          </a:p>
          <a:p>
            <a:pPr marL="0" indent="0">
              <a:buNone/>
            </a:pPr>
            <a:r>
              <a:rPr lang="es-ES" sz="2400" dirty="0" smtClean="0"/>
              <a:t>“Los países deudores del Tercer Mundo son casi exclusivamente naciones que en algún momento fueron atacadas y conquistadas por las potencias europeas”</a:t>
            </a:r>
          </a:p>
          <a:p>
            <a:pPr marL="0" indent="0">
              <a:buNone/>
            </a:pPr>
            <a:r>
              <a:rPr lang="es-ES" sz="2400" dirty="0" smtClean="0"/>
              <a:t>“Haití (…) sinónimo de deuda, pobreza y miseria humana”</a:t>
            </a:r>
          </a:p>
          <a:p>
            <a:pPr marL="0" indent="0">
              <a:buNone/>
            </a:pPr>
            <a:r>
              <a:rPr lang="es-ES" sz="2400" dirty="0" smtClean="0"/>
              <a:t>“Violencia y cuantificación están íntimamente ligados”</a:t>
            </a:r>
          </a:p>
          <a:p>
            <a:pPr marL="0" indent="0">
              <a:buNone/>
            </a:pPr>
            <a:r>
              <a:rPr lang="es-ES" sz="2400" dirty="0" smtClean="0"/>
              <a:t>“El FMI es el equivalente, en las altas finanzas, a los tipos que vienen a romperte las dos piernas”. </a:t>
            </a:r>
          </a:p>
          <a:p>
            <a:pPr marL="0" indent="0">
              <a:buNone/>
            </a:pPr>
            <a:endParaRPr lang="es-ES" sz="2400" dirty="0"/>
          </a:p>
          <a:p>
            <a:pPr marL="0" indent="0">
              <a:buNone/>
            </a:pPr>
            <a:endParaRPr lang="es-ES" sz="24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673" y="2983345"/>
            <a:ext cx="7333672" cy="3842328"/>
          </a:xfrm>
          <a:prstGeom prst="rect">
            <a:avLst/>
          </a:prstGeom>
        </p:spPr>
      </p:pic>
    </p:spTree>
    <p:extLst>
      <p:ext uri="{BB962C8B-B14F-4D97-AF65-F5344CB8AC3E}">
        <p14:creationId xmlns:p14="http://schemas.microsoft.com/office/powerpoint/2010/main" val="3407730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9561"/>
            <a:ext cx="10515600" cy="558511"/>
          </a:xfrm>
        </p:spPr>
        <p:txBody>
          <a:bodyPr>
            <a:normAutofit/>
          </a:bodyPr>
          <a:lstStyle/>
          <a:p>
            <a:r>
              <a:rPr lang="es-ES" sz="2800" b="1" dirty="0" smtClean="0"/>
              <a:t>II. Crisis y deuda</a:t>
            </a:r>
            <a:endParaRPr lang="es-ES" sz="2800" b="1" dirty="0"/>
          </a:p>
        </p:txBody>
      </p:sp>
      <p:sp>
        <p:nvSpPr>
          <p:cNvPr id="3" name="Marcador de contenido 2"/>
          <p:cNvSpPr>
            <a:spLocks noGrp="1"/>
          </p:cNvSpPr>
          <p:nvPr>
            <p:ph idx="1"/>
          </p:nvPr>
        </p:nvSpPr>
        <p:spPr>
          <a:xfrm>
            <a:off x="0" y="526472"/>
            <a:ext cx="12192000" cy="6331527"/>
          </a:xfrm>
        </p:spPr>
        <p:txBody>
          <a:bodyPr>
            <a:normAutofit fontScale="92500" lnSpcReduction="20000"/>
          </a:bodyPr>
          <a:lstStyle/>
          <a:p>
            <a:pPr algn="just"/>
            <a:r>
              <a:rPr lang="es-ES" sz="2400" dirty="0" smtClean="0"/>
              <a:t>Algunas repercusiones:</a:t>
            </a:r>
          </a:p>
          <a:p>
            <a:pPr algn="just">
              <a:buFontTx/>
              <a:buChar char="-"/>
            </a:pPr>
            <a:r>
              <a:rPr lang="es-ES" sz="2400" dirty="0" smtClean="0"/>
              <a:t>Expulsados: asilo, refugio, cambio climático, cárceles (</a:t>
            </a:r>
            <a:r>
              <a:rPr lang="es-ES" sz="2400" dirty="0" err="1" smtClean="0"/>
              <a:t>Sassen</a:t>
            </a:r>
            <a:r>
              <a:rPr lang="es-ES" sz="2400" dirty="0" smtClean="0"/>
              <a:t>)</a:t>
            </a:r>
          </a:p>
          <a:p>
            <a:pPr algn="just">
              <a:buFontTx/>
              <a:buChar char="-"/>
            </a:pPr>
            <a:r>
              <a:rPr lang="es-ES" sz="2400" dirty="0" smtClean="0"/>
              <a:t>Expulsados de EB, servicios sociales, salud, atención, redes sociales, etc. </a:t>
            </a:r>
          </a:p>
          <a:p>
            <a:pPr marL="0" indent="0" algn="just">
              <a:buNone/>
            </a:pPr>
            <a:r>
              <a:rPr lang="es-ES" sz="2400" dirty="0" smtClean="0"/>
              <a:t>“Los que viven en abyecta miseria en todo el mundo (…) empobrecimiento de las clases medias en países ricos, la expulsión de millones de pequeños agricultores. La expulsión de millones de pequeños agricultores en países pobres debido a los 22º millones de hectáreas de tierra adquirida por inversores y gobiernos extranjeros desde 2006, y las prácticas mineras destructivas en países tan diferentes como Estados Unidos y Rusia. Además están los innumerables desplazados almacenados en campos de refugiados formales e informales, los grupos convertidos en minorías en países ricos que están almacenados en cárceles, y los hombres y mujeres en buena condición física desempleados y almacenados en guetos y barrios miserables” (</a:t>
            </a:r>
            <a:r>
              <a:rPr lang="es-ES" sz="2400" dirty="0" err="1" smtClean="0"/>
              <a:t>Sassen</a:t>
            </a:r>
            <a:r>
              <a:rPr lang="es-ES" sz="2400" dirty="0" smtClean="0"/>
              <a:t>). </a:t>
            </a:r>
          </a:p>
          <a:p>
            <a:pPr marL="0" indent="0" algn="just">
              <a:buNone/>
            </a:pPr>
            <a:r>
              <a:rPr lang="es-ES" sz="2400" dirty="0" smtClean="0"/>
              <a:t>La expulsión es un proceso de selección salvaje. Personas desplazadas no volverán a sus lugares de origen, pues esta ahora es una zona de guerra, una plantación, una mina, una tierra muerta. </a:t>
            </a:r>
          </a:p>
          <a:p>
            <a:pPr marL="0" indent="0" algn="just">
              <a:buNone/>
            </a:pPr>
            <a:r>
              <a:rPr lang="es-ES" sz="2400" dirty="0" smtClean="0"/>
              <a:t>2 cambios desde 1980: </a:t>
            </a:r>
          </a:p>
          <a:p>
            <a:pPr marL="0" indent="0" algn="just">
              <a:buNone/>
            </a:pPr>
            <a:r>
              <a:rPr lang="es-ES" sz="2400" dirty="0" smtClean="0"/>
              <a:t>1.- Tercerización (manufacturas, servicios y trabajo de oficina, extracción de órganos, cultivos industriales) ligada a desarrollo material de áreas extensas que se convierten en zonas (costos bajos, regulaciones débiles) para operaciones económicas</a:t>
            </a:r>
          </a:p>
          <a:p>
            <a:pPr marL="0" indent="0" algn="just">
              <a:buNone/>
            </a:pPr>
            <a:r>
              <a:rPr lang="es-ES" sz="2400" dirty="0" smtClean="0"/>
              <a:t>2.- Ciudades globales para funciones económicas avanzadas.</a:t>
            </a:r>
          </a:p>
          <a:p>
            <a:pPr marL="0" indent="0" algn="just">
              <a:buNone/>
            </a:pPr>
            <a:r>
              <a:rPr lang="es-ES" sz="2400" dirty="0" err="1" smtClean="0"/>
              <a:t>Garnier</a:t>
            </a:r>
            <a:r>
              <a:rPr lang="es-ES" sz="2400" dirty="0" smtClean="0"/>
              <a:t>, Harvey (</a:t>
            </a:r>
            <a:r>
              <a:rPr lang="es-ES" sz="2400" dirty="0" err="1" smtClean="0"/>
              <a:t>Lefebvre</a:t>
            </a:r>
            <a:r>
              <a:rPr lang="es-ES" sz="2400" dirty="0" smtClean="0"/>
              <a:t>): luchas por el espacio público. “La invisibilización urbana de las clases populares”.</a:t>
            </a:r>
          </a:p>
        </p:txBody>
      </p:sp>
    </p:spTree>
    <p:extLst>
      <p:ext uri="{BB962C8B-B14F-4D97-AF65-F5344CB8AC3E}">
        <p14:creationId xmlns:p14="http://schemas.microsoft.com/office/powerpoint/2010/main" val="2291098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1823</Words>
  <Application>Microsoft Office PowerPoint</Application>
  <PresentationFormat>Panorámica</PresentationFormat>
  <Paragraphs>114</Paragraphs>
  <Slides>19</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Arial</vt:lpstr>
      <vt:lpstr>Calibri</vt:lpstr>
      <vt:lpstr>Calibri Light</vt:lpstr>
      <vt:lpstr>Times New Roman</vt:lpstr>
      <vt:lpstr>Wingdings</vt:lpstr>
      <vt:lpstr>Tema de Office</vt:lpstr>
      <vt:lpstr>Neoliberalismo reload. Una reflexión desde la uberización y el reparto rider</vt:lpstr>
      <vt:lpstr>Índice</vt:lpstr>
      <vt:lpstr>¿Un siglo deleuziano?</vt:lpstr>
      <vt:lpstr>Presentación de PowerPoint</vt:lpstr>
      <vt:lpstr>I.- Informacional y tecnológico</vt:lpstr>
      <vt:lpstr>I.- Informacional y tecnológico</vt:lpstr>
      <vt:lpstr>I.- Informacional y tecnológico</vt:lpstr>
      <vt:lpstr>II.- Crisis y deuda</vt:lpstr>
      <vt:lpstr>II. Crisis y deuda</vt:lpstr>
      <vt:lpstr>II. Crisis y deuda</vt:lpstr>
      <vt:lpstr>II.- Crisis y deuda</vt:lpstr>
      <vt:lpstr>III.- Devenir migrante y devenir cyborg</vt:lpstr>
      <vt:lpstr>IV.- Economías de plataforma</vt:lpstr>
      <vt:lpstr>IV.-  Economías de plataforma</vt:lpstr>
      <vt:lpstr>IV.-  Economías de plataforma</vt:lpstr>
      <vt:lpstr>IV.-  Economías de plataforma</vt:lpstr>
      <vt:lpstr>Presentación de PowerPoint</vt:lpstr>
      <vt:lpstr>Conclusiones</vt:lpstr>
      <vt:lpstr>Muchas gracias por su atención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Eleder Piñeiro Aguiar</dc:creator>
  <cp:lastModifiedBy>Eleder Piñeiro Aguiar</cp:lastModifiedBy>
  <cp:revision>17</cp:revision>
  <dcterms:created xsi:type="dcterms:W3CDTF">2022-11-02T11:42:34Z</dcterms:created>
  <dcterms:modified xsi:type="dcterms:W3CDTF">2022-11-17T00:24:01Z</dcterms:modified>
</cp:coreProperties>
</file>